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nton" pitchFamily="2" charset="77"/>
      <p:regular r:id="rId16"/>
    </p:embeddedFont>
    <p:embeddedFont>
      <p:font typeface="Arimo" panose="020B0604020202020204" pitchFamily="34" charset="0"/>
      <p:regular r:id="rId17"/>
    </p:embeddedFont>
    <p:embeddedFont>
      <p:font typeface="Arimo Bold" panose="020B0704020202020204" pitchFamily="34" charset="0"/>
      <p:regular r:id="rId18"/>
      <p:bold r:id="rId19"/>
    </p:embeddedFont>
    <p:embeddedFont>
      <p:font typeface="DM Sans" pitchFamily="2" charset="77"/>
      <p:regular r:id="rId20"/>
      <p:bold r:id="rId21"/>
      <p:italic r:id="rId22"/>
      <p:boldItalic r:id="rId23"/>
    </p:embeddedFont>
    <p:embeddedFont>
      <p:font typeface="Raleway" pitchFamily="2" charset="77"/>
      <p:regular r:id="rId24"/>
      <p:bold r:id="rId25"/>
      <p:italic r:id="rId26"/>
      <p:boldItalic r:id="rId27"/>
    </p:embeddedFont>
    <p:embeddedFont>
      <p:font typeface="Raleway Bold" pitchFamily="2" charset="77"/>
      <p:regular r:id="rId28"/>
      <p:bold r:id="rId29"/>
    </p:embeddedFont>
    <p:embeddedFont>
      <p:font typeface="RQND Pro" pitchFamily="2" charset="77"/>
      <p:regular r:id="rId30"/>
    </p:embeddedFont>
    <p:embeddedFont>
      <p:font typeface="TT Octosquares" panose="02010001040000080307" pitchFamily="2"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80136" autoAdjust="0"/>
  </p:normalViewPr>
  <p:slideViewPr>
    <p:cSldViewPr>
      <p:cViewPr varScale="1">
        <p:scale>
          <a:sx n="67" d="100"/>
          <a:sy n="67" d="100"/>
        </p:scale>
        <p:origin x="154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svg"/><Relationship Id="rId7"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7.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6.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6.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hyperlink" Target="https://www.stlouisfed.org/research/economists/mccracken/fred-databases"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6.sv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image" Target="../media/image5.png"/><Relationship Id="rId16"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8.sv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7.png"/><Relationship Id="rId9" Type="http://schemas.openxmlformats.org/officeDocument/2006/relationships/image" Target="../media/image19.png"/><Relationship Id="rId14"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svg"/><Relationship Id="rId3" Type="http://schemas.openxmlformats.org/officeDocument/2006/relationships/image" Target="../media/image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3.svg"/><Relationship Id="rId5" Type="http://schemas.openxmlformats.org/officeDocument/2006/relationships/image" Target="../media/image7.pn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6.svg"/><Relationship Id="rId9" Type="http://schemas.openxmlformats.org/officeDocument/2006/relationships/image" Target="../media/image31.jpe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svg"/><Relationship Id="rId7"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hyperlink" Target="https://drive.google.com/file/d/1tlrM2BeS7NYNgl412wx71aZWqduESn31/view?usp=sharing" TargetMode="External"/><Relationship Id="rId5" Type="http://schemas.openxmlformats.org/officeDocument/2006/relationships/image" Target="../media/image39.svg"/><Relationship Id="rId10" Type="http://schemas.openxmlformats.org/officeDocument/2006/relationships/hyperlink" Target="https://github.com/dsesc-acads/Databusters" TargetMode="External"/><Relationship Id="rId4" Type="http://schemas.openxmlformats.org/officeDocument/2006/relationships/image" Target="../media/image7.png"/><Relationship Id="rId9" Type="http://schemas.openxmlformats.org/officeDocument/2006/relationships/hyperlink" Target="https://forms.office.com/r/nLtAtu5ay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49" b="-16649"/>
              </a:stretch>
            </a:blipFill>
          </p:spPr>
          <p:txBody>
            <a:bodyPr/>
            <a:lstStyle/>
            <a:p>
              <a:endParaRPr lang="en-SG"/>
            </a:p>
          </p:txBody>
        </p:sp>
      </p:grpSp>
      <p:grpSp>
        <p:nvGrpSpPr>
          <p:cNvPr id="4" name="Group 4"/>
          <p:cNvGrpSpPr/>
          <p:nvPr/>
        </p:nvGrpSpPr>
        <p:grpSpPr>
          <a:xfrm>
            <a:off x="-519367" y="-352343"/>
            <a:ext cx="10991686" cy="10991686"/>
            <a:chOff x="0" y="0"/>
            <a:chExt cx="14655581" cy="14655581"/>
          </a:xfrm>
        </p:grpSpPr>
        <p:sp>
          <p:nvSpPr>
            <p:cNvPr id="5" name="Freeform 5"/>
            <p:cNvSpPr/>
            <p:nvPr/>
          </p:nvSpPr>
          <p:spPr>
            <a:xfrm>
              <a:off x="0" y="0"/>
              <a:ext cx="14655546" cy="14655546"/>
            </a:xfrm>
            <a:custGeom>
              <a:avLst/>
              <a:gdLst/>
              <a:ahLst/>
              <a:cxnLst/>
              <a:rect l="l" t="t" r="r" b="b"/>
              <a:pathLst>
                <a:path w="14655546" h="14655546">
                  <a:moveTo>
                    <a:pt x="0" y="0"/>
                  </a:moveTo>
                  <a:lnTo>
                    <a:pt x="14655546" y="0"/>
                  </a:lnTo>
                  <a:lnTo>
                    <a:pt x="14655546" y="14655546"/>
                  </a:lnTo>
                  <a:lnTo>
                    <a:pt x="0" y="14655546"/>
                  </a:lnTo>
                  <a:lnTo>
                    <a:pt x="0" y="0"/>
                  </a:lnTo>
                  <a:close/>
                </a:path>
              </a:pathLst>
            </a:custGeom>
            <a:blipFill>
              <a:blip r:embed="rId3">
                <a:alphaModFix amt="49000"/>
              </a:blip>
              <a:stretch>
                <a:fillRect/>
              </a:stretch>
            </a:blipFill>
          </p:spPr>
          <p:txBody>
            <a:bodyPr/>
            <a:lstStyle/>
            <a:p>
              <a:endParaRPr lang="en-SG"/>
            </a:p>
          </p:txBody>
        </p:sp>
      </p:grpSp>
      <p:sp>
        <p:nvSpPr>
          <p:cNvPr id="6" name="Freeform 6"/>
          <p:cNvSpPr/>
          <p:nvPr/>
        </p:nvSpPr>
        <p:spPr>
          <a:xfrm>
            <a:off x="1290620" y="3086100"/>
            <a:ext cx="4123310" cy="4114800"/>
          </a:xfrm>
          <a:custGeom>
            <a:avLst/>
            <a:gdLst/>
            <a:ahLst/>
            <a:cxnLst/>
            <a:rect l="l" t="t" r="r" b="b"/>
            <a:pathLst>
              <a:path w="4123310" h="4114800">
                <a:moveTo>
                  <a:pt x="0" y="0"/>
                </a:moveTo>
                <a:lnTo>
                  <a:pt x="4123310" y="0"/>
                </a:lnTo>
                <a:lnTo>
                  <a:pt x="412331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l="-127" r="-127"/>
            </a:stretch>
          </a:blipFill>
        </p:spPr>
        <p:txBody>
          <a:bodyPr/>
          <a:lstStyle/>
          <a:p>
            <a:endParaRPr lang="en-SG"/>
          </a:p>
        </p:txBody>
      </p:sp>
      <p:sp>
        <p:nvSpPr>
          <p:cNvPr id="7" name="TextBox 7"/>
          <p:cNvSpPr txBox="1"/>
          <p:nvPr/>
        </p:nvSpPr>
        <p:spPr>
          <a:xfrm>
            <a:off x="2295526" y="2859317"/>
            <a:ext cx="13735049" cy="3334496"/>
          </a:xfrm>
          <a:prstGeom prst="rect">
            <a:avLst/>
          </a:prstGeom>
        </p:spPr>
        <p:txBody>
          <a:bodyPr lIns="0" tIns="0" rIns="0" bIns="0" rtlCol="0" anchor="t">
            <a:spAutoFit/>
          </a:bodyPr>
          <a:lstStyle/>
          <a:p>
            <a:pPr algn="ctr">
              <a:lnSpc>
                <a:spcPts val="24545"/>
              </a:lnSpc>
            </a:pPr>
            <a:r>
              <a:rPr lang="en-US" sz="17532">
                <a:solidFill>
                  <a:srgbClr val="FFFFFF"/>
                </a:solidFill>
                <a:latin typeface="RQND Pro"/>
                <a:ea typeface="RQND Pro"/>
                <a:cs typeface="RQND Pro"/>
                <a:sym typeface="RQND Pro"/>
              </a:rPr>
              <a:t>DATABUSTERS</a:t>
            </a:r>
          </a:p>
        </p:txBody>
      </p:sp>
      <p:sp>
        <p:nvSpPr>
          <p:cNvPr id="8" name="TextBox 8"/>
          <p:cNvSpPr txBox="1"/>
          <p:nvPr/>
        </p:nvSpPr>
        <p:spPr>
          <a:xfrm>
            <a:off x="1574382" y="6398948"/>
            <a:ext cx="15907469" cy="752963"/>
          </a:xfrm>
          <a:prstGeom prst="rect">
            <a:avLst/>
          </a:prstGeom>
        </p:spPr>
        <p:txBody>
          <a:bodyPr lIns="0" tIns="0" rIns="0" bIns="0" rtlCol="0" anchor="t">
            <a:spAutoFit/>
          </a:bodyPr>
          <a:lstStyle/>
          <a:p>
            <a:pPr algn="ctr">
              <a:lnSpc>
                <a:spcPts val="3046"/>
              </a:lnSpc>
            </a:pPr>
            <a:r>
              <a:rPr lang="en-US" sz="2176" spc="1740" dirty="0">
                <a:solidFill>
                  <a:srgbClr val="FFFFFF"/>
                </a:solidFill>
                <a:latin typeface="DM Sans"/>
                <a:ea typeface="DM Sans"/>
                <a:cs typeface="DM Sans"/>
                <a:sym typeface="DM Sans"/>
              </a:rPr>
              <a:t>THE DATA SCIENCE AND ECONOMICS CHALLENGE</a:t>
            </a:r>
          </a:p>
          <a:p>
            <a:pPr algn="ctr">
              <a:lnSpc>
                <a:spcPts val="3046"/>
              </a:lnSpc>
            </a:pPr>
            <a:endParaRPr lang="en-US" sz="2176" spc="1740" dirty="0">
              <a:solidFill>
                <a:srgbClr val="FFFFFF"/>
              </a:solidFill>
              <a:latin typeface="DM Sans"/>
              <a:ea typeface="DM Sans"/>
              <a:cs typeface="DM Sans"/>
              <a:sym typeface="DM Sans"/>
            </a:endParaRPr>
          </a:p>
        </p:txBody>
      </p:sp>
      <p:sp>
        <p:nvSpPr>
          <p:cNvPr id="9" name="TextBox 9"/>
          <p:cNvSpPr txBox="1"/>
          <p:nvPr/>
        </p:nvSpPr>
        <p:spPr>
          <a:xfrm>
            <a:off x="5381972" y="3449867"/>
            <a:ext cx="7524055" cy="451433"/>
          </a:xfrm>
          <a:prstGeom prst="rect">
            <a:avLst/>
          </a:prstGeom>
        </p:spPr>
        <p:txBody>
          <a:bodyPr lIns="0" tIns="0" rIns="0" bIns="0" rtlCol="0" anchor="t">
            <a:spAutoFit/>
          </a:bodyPr>
          <a:lstStyle/>
          <a:p>
            <a:pPr algn="ctr">
              <a:lnSpc>
                <a:spcPts val="3466"/>
              </a:lnSpc>
            </a:pPr>
            <a:r>
              <a:rPr lang="en-US" sz="2476" spc="899">
                <a:solidFill>
                  <a:srgbClr val="FFFFFF"/>
                </a:solidFill>
                <a:latin typeface="TT Octosquares"/>
                <a:ea typeface="TT Octosquares"/>
                <a:cs typeface="TT Octosquares"/>
                <a:sym typeface="TT Octosquares"/>
              </a:rPr>
              <a:t>NUS DSESC PRESENTS</a:t>
            </a:r>
          </a:p>
        </p:txBody>
      </p:sp>
      <p:sp>
        <p:nvSpPr>
          <p:cNvPr id="10" name="TextBox 10"/>
          <p:cNvSpPr txBox="1"/>
          <p:nvPr/>
        </p:nvSpPr>
        <p:spPr>
          <a:xfrm>
            <a:off x="1466773" y="8991985"/>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01/15</a:t>
            </a:r>
          </a:p>
        </p:txBody>
      </p:sp>
      <p:sp>
        <p:nvSpPr>
          <p:cNvPr id="11" name="Freeform 11"/>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6">
              <a:extLst>
                <a:ext uri="{96DAC541-7B7A-43D3-8B79-37D633B846F1}">
                  <asvg:svgBlip xmlns:asvg="http://schemas.microsoft.com/office/drawing/2016/SVG/main" r:embed="rId7"/>
                </a:ext>
              </a:extLst>
            </a:blip>
            <a:stretch>
              <a:fillRect t="-236" b="-236"/>
            </a:stretch>
          </a:blipFill>
        </p:spPr>
        <p:txBody>
          <a:bodyPr/>
          <a:lstStyle/>
          <a:p>
            <a:endParaRPr lang="en-SG"/>
          </a:p>
        </p:txBody>
      </p:sp>
      <p:sp>
        <p:nvSpPr>
          <p:cNvPr id="12" name="TextBox 12"/>
          <p:cNvSpPr txBox="1"/>
          <p:nvPr/>
        </p:nvSpPr>
        <p:spPr>
          <a:xfrm>
            <a:off x="2465468" y="1001687"/>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pPr>
            <a:r>
              <a:rPr lang="en-US" sz="1166" spc="628">
                <a:solidFill>
                  <a:srgbClr val="FFFFFF"/>
                </a:solidFill>
                <a:latin typeface="Raleway"/>
                <a:ea typeface="Raleway"/>
                <a:cs typeface="Raleway"/>
                <a:sym typeface="Raleway"/>
              </a:rPr>
              <a:t>DSESC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Freeform 4"/>
          <p:cNvSpPr/>
          <p:nvPr/>
        </p:nvSpPr>
        <p:spPr>
          <a:xfrm>
            <a:off x="3572350" y="1940108"/>
            <a:ext cx="11589850" cy="2119101"/>
          </a:xfrm>
          <a:custGeom>
            <a:avLst/>
            <a:gdLst/>
            <a:ahLst/>
            <a:cxnLst/>
            <a:rect l="l" t="t" r="r" b="b"/>
            <a:pathLst>
              <a:path w="11589850" h="2119101">
                <a:moveTo>
                  <a:pt x="0" y="0"/>
                </a:moveTo>
                <a:lnTo>
                  <a:pt x="11589850" y="0"/>
                </a:lnTo>
                <a:lnTo>
                  <a:pt x="11589850" y="2119100"/>
                </a:lnTo>
                <a:lnTo>
                  <a:pt x="0" y="2119100"/>
                </a:lnTo>
                <a:lnTo>
                  <a:pt x="0" y="0"/>
                </a:lnTo>
                <a:close/>
              </a:path>
            </a:pathLst>
          </a:custGeom>
          <a:blipFill>
            <a:blip r:embed="rId6"/>
            <a:stretch>
              <a:fillRect/>
            </a:stretch>
          </a:blipFill>
        </p:spPr>
        <p:txBody>
          <a:bodyPr/>
          <a:lstStyle/>
          <a:p>
            <a:endParaRPr lang="en-SG"/>
          </a:p>
        </p:txBody>
      </p:sp>
      <p:sp>
        <p:nvSpPr>
          <p:cNvPr id="5" name="Freeform 5"/>
          <p:cNvSpPr/>
          <p:nvPr/>
        </p:nvSpPr>
        <p:spPr>
          <a:xfrm>
            <a:off x="2882937" y="3127487"/>
            <a:ext cx="1471528" cy="1454974"/>
          </a:xfrm>
          <a:custGeom>
            <a:avLst/>
            <a:gdLst/>
            <a:ahLst/>
            <a:cxnLst/>
            <a:rect l="l" t="t" r="r" b="b"/>
            <a:pathLst>
              <a:path w="1471528" h="1454974">
                <a:moveTo>
                  <a:pt x="0" y="0"/>
                </a:moveTo>
                <a:lnTo>
                  <a:pt x="1471528" y="0"/>
                </a:lnTo>
                <a:lnTo>
                  <a:pt x="1471528" y="1454974"/>
                </a:lnTo>
                <a:lnTo>
                  <a:pt x="0" y="1454974"/>
                </a:lnTo>
                <a:lnTo>
                  <a:pt x="0" y="0"/>
                </a:lnTo>
                <a:close/>
              </a:path>
            </a:pathLst>
          </a:custGeom>
          <a:blipFill>
            <a:blip r:embed="rId7">
              <a:alphaModFix amt="29000"/>
            </a:blip>
            <a:stretch>
              <a:fillRect/>
            </a:stretch>
          </a:blipFill>
        </p:spPr>
        <p:txBody>
          <a:bodyPr/>
          <a:lstStyle/>
          <a:p>
            <a:endParaRPr lang="en-SG"/>
          </a:p>
        </p:txBody>
      </p:sp>
      <p:sp>
        <p:nvSpPr>
          <p:cNvPr id="6" name="TextBox 6"/>
          <p:cNvSpPr txBox="1"/>
          <p:nvPr/>
        </p:nvSpPr>
        <p:spPr>
          <a:xfrm>
            <a:off x="4300907" y="2553111"/>
            <a:ext cx="10132737" cy="969295"/>
          </a:xfrm>
          <a:prstGeom prst="rect">
            <a:avLst/>
          </a:prstGeom>
        </p:spPr>
        <p:txBody>
          <a:bodyPr lIns="0" tIns="0" rIns="0" bIns="0" rtlCol="0" anchor="t">
            <a:spAutoFit/>
          </a:bodyPr>
          <a:lstStyle/>
          <a:p>
            <a:pPr algn="ctr">
              <a:lnSpc>
                <a:spcPts val="7485"/>
              </a:lnSpc>
            </a:pPr>
            <a:r>
              <a:rPr lang="en-US" sz="6867">
                <a:solidFill>
                  <a:srgbClr val="FFFFFF"/>
                </a:solidFill>
                <a:latin typeface="Anton"/>
                <a:ea typeface="Anton"/>
                <a:cs typeface="Anton"/>
                <a:sym typeface="Anton"/>
              </a:rPr>
              <a:t>DEADLINE</a:t>
            </a:r>
          </a:p>
        </p:txBody>
      </p:sp>
      <p:sp>
        <p:nvSpPr>
          <p:cNvPr id="7" name="Freeform 7"/>
          <p:cNvSpPr/>
          <p:nvPr/>
        </p:nvSpPr>
        <p:spPr>
          <a:xfrm>
            <a:off x="14380085" y="1268003"/>
            <a:ext cx="1471528" cy="1454974"/>
          </a:xfrm>
          <a:custGeom>
            <a:avLst/>
            <a:gdLst/>
            <a:ahLst/>
            <a:cxnLst/>
            <a:rect l="l" t="t" r="r" b="b"/>
            <a:pathLst>
              <a:path w="1471528" h="1454974">
                <a:moveTo>
                  <a:pt x="0" y="0"/>
                </a:moveTo>
                <a:lnTo>
                  <a:pt x="1471529" y="0"/>
                </a:lnTo>
                <a:lnTo>
                  <a:pt x="1471529" y="1454973"/>
                </a:lnTo>
                <a:lnTo>
                  <a:pt x="0" y="1454973"/>
                </a:lnTo>
                <a:lnTo>
                  <a:pt x="0" y="0"/>
                </a:lnTo>
                <a:close/>
              </a:path>
            </a:pathLst>
          </a:custGeom>
          <a:blipFill>
            <a:blip r:embed="rId7">
              <a:alphaModFix amt="29000"/>
            </a:blip>
            <a:stretch>
              <a:fillRect/>
            </a:stretch>
          </a:blipFill>
        </p:spPr>
        <p:txBody>
          <a:bodyPr/>
          <a:lstStyle/>
          <a:p>
            <a:endParaRPr lang="en-SG"/>
          </a:p>
        </p:txBody>
      </p:sp>
      <p:sp>
        <p:nvSpPr>
          <p:cNvPr id="8" name="Freeform 8"/>
          <p:cNvSpPr/>
          <p:nvPr/>
        </p:nvSpPr>
        <p:spPr>
          <a:xfrm>
            <a:off x="15344434" y="5683897"/>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8"/>
            <a:stretch>
              <a:fillRect/>
            </a:stretch>
          </a:blipFill>
        </p:spPr>
        <p:txBody>
          <a:bodyPr/>
          <a:lstStyle/>
          <a:p>
            <a:endParaRPr lang="en-SG"/>
          </a:p>
        </p:txBody>
      </p:sp>
      <p:sp>
        <p:nvSpPr>
          <p:cNvPr id="9" name="TextBox 9"/>
          <p:cNvSpPr txBox="1"/>
          <p:nvPr/>
        </p:nvSpPr>
        <p:spPr>
          <a:xfrm>
            <a:off x="2465468" y="1039787"/>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spcBef>
                <a:spcPct val="0"/>
              </a:spcBef>
            </a:pPr>
            <a:r>
              <a:rPr lang="en-US" sz="1166" spc="628">
                <a:solidFill>
                  <a:srgbClr val="FFFFFF"/>
                </a:solidFill>
                <a:latin typeface="Raleway"/>
                <a:ea typeface="Raleway"/>
                <a:cs typeface="Raleway"/>
                <a:sym typeface="Raleway"/>
              </a:rPr>
              <a:t>DSESC</a:t>
            </a:r>
          </a:p>
        </p:txBody>
      </p:sp>
      <p:sp>
        <p:nvSpPr>
          <p:cNvPr id="10" name="TextBox 10"/>
          <p:cNvSpPr txBox="1"/>
          <p:nvPr/>
        </p:nvSpPr>
        <p:spPr>
          <a:xfrm>
            <a:off x="453562" y="4354483"/>
            <a:ext cx="17380876" cy="3460301"/>
          </a:xfrm>
          <a:prstGeom prst="rect">
            <a:avLst/>
          </a:prstGeom>
        </p:spPr>
        <p:txBody>
          <a:bodyPr lIns="0" tIns="0" rIns="0" bIns="0" rtlCol="0" anchor="t">
            <a:spAutoFit/>
          </a:bodyPr>
          <a:lstStyle/>
          <a:p>
            <a:pPr algn="ctr">
              <a:lnSpc>
                <a:spcPts val="14420"/>
              </a:lnSpc>
            </a:pPr>
            <a:r>
              <a:rPr lang="en-US" sz="10300">
                <a:solidFill>
                  <a:srgbClr val="FFFFFF"/>
                </a:solidFill>
                <a:latin typeface="TT Octosquares"/>
                <a:ea typeface="TT Octosquares"/>
                <a:cs typeface="TT Octosquares"/>
                <a:sym typeface="TT Octosquares"/>
              </a:rPr>
              <a:t>12 February 2025, 2200</a:t>
            </a:r>
          </a:p>
          <a:p>
            <a:pPr algn="ctr">
              <a:lnSpc>
                <a:spcPts val="15327"/>
              </a:lnSpc>
            </a:pPr>
            <a:r>
              <a:rPr lang="en-US" sz="7900">
                <a:solidFill>
                  <a:srgbClr val="FFFFFF"/>
                </a:solidFill>
                <a:latin typeface="TT Octosquares"/>
                <a:ea typeface="TT Octosquares"/>
                <a:cs typeface="TT Octosquares"/>
                <a:sym typeface="TT Octosquares"/>
              </a:rPr>
              <a:t>Week 5, Wednesday</a:t>
            </a:r>
          </a:p>
        </p:txBody>
      </p:sp>
      <p:sp>
        <p:nvSpPr>
          <p:cNvPr id="11" name="Freeform 11"/>
          <p:cNvSpPr/>
          <p:nvPr/>
        </p:nvSpPr>
        <p:spPr>
          <a:xfrm>
            <a:off x="-886166" y="1940108"/>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8"/>
            <a:stretch>
              <a:fillRect/>
            </a:stretch>
          </a:blipFill>
        </p:spPr>
        <p:txBody>
          <a:bodyPr/>
          <a:lstStyle/>
          <a:p>
            <a:endParaRPr lang="en-SG"/>
          </a:p>
        </p:txBody>
      </p:sp>
      <p:sp>
        <p:nvSpPr>
          <p:cNvPr id="12" name="TextBox 12"/>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09/15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TextBox 4"/>
          <p:cNvSpPr txBox="1"/>
          <p:nvPr/>
        </p:nvSpPr>
        <p:spPr>
          <a:xfrm>
            <a:off x="5064850" y="2207873"/>
            <a:ext cx="8158301" cy="1141452"/>
          </a:xfrm>
          <a:prstGeom prst="rect">
            <a:avLst/>
          </a:prstGeom>
        </p:spPr>
        <p:txBody>
          <a:bodyPr lIns="0" tIns="0" rIns="0" bIns="0" rtlCol="0" anchor="t">
            <a:spAutoFit/>
          </a:bodyPr>
          <a:lstStyle/>
          <a:p>
            <a:pPr algn="ctr">
              <a:lnSpc>
                <a:spcPts val="8797"/>
              </a:lnSpc>
            </a:pPr>
            <a:r>
              <a:rPr lang="en-US" sz="8070">
                <a:solidFill>
                  <a:srgbClr val="FFFFFF"/>
                </a:solidFill>
                <a:latin typeface="Anton"/>
                <a:ea typeface="Anton"/>
                <a:cs typeface="Anton"/>
                <a:sym typeface="Anton"/>
              </a:rPr>
              <a:t>TIMELINE OF EVENTS</a:t>
            </a:r>
          </a:p>
        </p:txBody>
      </p:sp>
      <p:grpSp>
        <p:nvGrpSpPr>
          <p:cNvPr id="5" name="Group 5"/>
          <p:cNvGrpSpPr/>
          <p:nvPr/>
        </p:nvGrpSpPr>
        <p:grpSpPr>
          <a:xfrm>
            <a:off x="331028" y="3810282"/>
            <a:ext cx="17625943" cy="3420494"/>
            <a:chOff x="0" y="0"/>
            <a:chExt cx="23501258" cy="4560658"/>
          </a:xfrm>
        </p:grpSpPr>
        <p:sp>
          <p:nvSpPr>
            <p:cNvPr id="6" name="AutoShape 6"/>
            <p:cNvSpPr/>
            <p:nvPr/>
          </p:nvSpPr>
          <p:spPr>
            <a:xfrm flipV="1">
              <a:off x="5023480" y="804342"/>
              <a:ext cx="1763833" cy="25400"/>
            </a:xfrm>
            <a:prstGeom prst="line">
              <a:avLst/>
            </a:prstGeom>
            <a:ln w="50800" cap="flat">
              <a:solidFill>
                <a:srgbClr val="FFFFFF"/>
              </a:solidFill>
              <a:prstDash val="solid"/>
              <a:headEnd type="diamond" w="lg" len="lg"/>
              <a:tailEnd type="diamond" w="lg" len="lg"/>
            </a:ln>
          </p:spPr>
          <p:txBody>
            <a:bodyPr/>
            <a:lstStyle/>
            <a:p>
              <a:endParaRPr lang="en-SG"/>
            </a:p>
          </p:txBody>
        </p:sp>
        <p:grpSp>
          <p:nvGrpSpPr>
            <p:cNvPr id="7" name="Group 7"/>
            <p:cNvGrpSpPr/>
            <p:nvPr/>
          </p:nvGrpSpPr>
          <p:grpSpPr>
            <a:xfrm>
              <a:off x="707787" y="0"/>
              <a:ext cx="4315327" cy="1634084"/>
              <a:chOff x="0" y="0"/>
              <a:chExt cx="713804" cy="270296"/>
            </a:xfrm>
          </p:grpSpPr>
          <p:sp>
            <p:nvSpPr>
              <p:cNvPr id="8" name="Freeform 8"/>
              <p:cNvSpPr/>
              <p:nvPr/>
            </p:nvSpPr>
            <p:spPr>
              <a:xfrm>
                <a:off x="0" y="0"/>
                <a:ext cx="713804" cy="270296"/>
              </a:xfrm>
              <a:custGeom>
                <a:avLst/>
                <a:gdLst/>
                <a:ahLst/>
                <a:cxnLst/>
                <a:rect l="l" t="t" r="r" b="b"/>
                <a:pathLst>
                  <a:path w="713804" h="270296">
                    <a:moveTo>
                      <a:pt x="0" y="0"/>
                    </a:moveTo>
                    <a:lnTo>
                      <a:pt x="713804" y="0"/>
                    </a:lnTo>
                    <a:lnTo>
                      <a:pt x="713804" y="270296"/>
                    </a:lnTo>
                    <a:lnTo>
                      <a:pt x="0" y="270296"/>
                    </a:lnTo>
                    <a:close/>
                  </a:path>
                </a:pathLst>
              </a:custGeom>
              <a:gradFill rotWithShape="1">
                <a:gsLst>
                  <a:gs pos="0">
                    <a:srgbClr val="365E93">
                      <a:alpha val="56000"/>
                    </a:srgbClr>
                  </a:gs>
                  <a:gs pos="100000">
                    <a:srgbClr val="AF2BA5">
                      <a:alpha val="56000"/>
                    </a:srgbClr>
                  </a:gs>
                </a:gsLst>
                <a:lin ang="0"/>
              </a:gradFill>
            </p:spPr>
            <p:txBody>
              <a:bodyPr/>
              <a:lstStyle/>
              <a:p>
                <a:endParaRPr lang="en-SG"/>
              </a:p>
            </p:txBody>
          </p:sp>
          <p:sp>
            <p:nvSpPr>
              <p:cNvPr id="9" name="TextBox 9"/>
              <p:cNvSpPr txBox="1"/>
              <p:nvPr/>
            </p:nvSpPr>
            <p:spPr>
              <a:xfrm>
                <a:off x="0" y="-38100"/>
                <a:ext cx="713804" cy="308396"/>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816582" y="528178"/>
              <a:ext cx="4097737" cy="581073"/>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4 Feb</a:t>
              </a:r>
            </a:p>
          </p:txBody>
        </p:sp>
        <p:sp>
          <p:nvSpPr>
            <p:cNvPr id="11" name="TextBox 11"/>
            <p:cNvSpPr txBox="1"/>
            <p:nvPr/>
          </p:nvSpPr>
          <p:spPr>
            <a:xfrm>
              <a:off x="0" y="1975192"/>
              <a:ext cx="5797568" cy="2585466"/>
            </a:xfrm>
            <a:prstGeom prst="rect">
              <a:avLst/>
            </a:prstGeom>
          </p:spPr>
          <p:txBody>
            <a:bodyPr lIns="0" tIns="0" rIns="0" bIns="0" rtlCol="0" anchor="t">
              <a:spAutoFit/>
            </a:bodyPr>
            <a:lstStyle/>
            <a:p>
              <a:pPr algn="ctr">
                <a:lnSpc>
                  <a:spcPts val="3108"/>
                </a:lnSpc>
              </a:pPr>
              <a:r>
                <a:rPr lang="en-US" sz="2220">
                  <a:solidFill>
                    <a:srgbClr val="FFFFFF"/>
                  </a:solidFill>
                  <a:latin typeface="Raleway"/>
                  <a:ea typeface="Raleway"/>
                  <a:cs typeface="Raleway"/>
                  <a:sym typeface="Raleway"/>
                </a:rPr>
                <a:t>1-2pm: Online Briefing</a:t>
              </a:r>
            </a:p>
            <a:p>
              <a:pPr algn="ctr">
                <a:lnSpc>
                  <a:spcPts val="3108"/>
                </a:lnSpc>
              </a:pPr>
              <a:r>
                <a:rPr lang="en-US" sz="2220">
                  <a:solidFill>
                    <a:srgbClr val="FFFFFF"/>
                  </a:solidFill>
                  <a:latin typeface="Raleway"/>
                  <a:ea typeface="Raleway"/>
                  <a:cs typeface="Raleway"/>
                  <a:sym typeface="Raleway"/>
                </a:rPr>
                <a:t>Administrative details</a:t>
              </a:r>
            </a:p>
            <a:p>
              <a:pPr algn="ctr">
                <a:lnSpc>
                  <a:spcPts val="3108"/>
                </a:lnSpc>
              </a:pPr>
              <a:endParaRPr lang="en-US" sz="2220">
                <a:solidFill>
                  <a:srgbClr val="FFFFFF"/>
                </a:solidFill>
                <a:latin typeface="Raleway"/>
                <a:ea typeface="Raleway"/>
                <a:cs typeface="Raleway"/>
                <a:sym typeface="Raleway"/>
              </a:endParaRPr>
            </a:p>
            <a:p>
              <a:pPr algn="ctr">
                <a:lnSpc>
                  <a:spcPts val="3108"/>
                </a:lnSpc>
              </a:pPr>
              <a:r>
                <a:rPr lang="en-US" sz="2220">
                  <a:solidFill>
                    <a:srgbClr val="FFFFFF"/>
                  </a:solidFill>
                  <a:latin typeface="Raleway"/>
                  <a:ea typeface="Raleway"/>
                  <a:cs typeface="Raleway"/>
                  <a:sym typeface="Raleway"/>
                </a:rPr>
                <a:t>2-4pm: Online Workshop</a:t>
              </a:r>
            </a:p>
            <a:p>
              <a:pPr algn="ctr">
                <a:lnSpc>
                  <a:spcPts val="3108"/>
                </a:lnSpc>
              </a:pPr>
              <a:r>
                <a:rPr lang="en-US" sz="2220">
                  <a:solidFill>
                    <a:srgbClr val="FFFFFF"/>
                  </a:solidFill>
                  <a:latin typeface="Raleway"/>
                  <a:ea typeface="Raleway"/>
                  <a:cs typeface="Raleway"/>
                  <a:sym typeface="Raleway"/>
                </a:rPr>
                <a:t>(Held by Prof Denis)</a:t>
              </a:r>
            </a:p>
          </p:txBody>
        </p:sp>
        <p:grpSp>
          <p:nvGrpSpPr>
            <p:cNvPr id="12" name="Group 12"/>
            <p:cNvGrpSpPr/>
            <p:nvPr/>
          </p:nvGrpSpPr>
          <p:grpSpPr>
            <a:xfrm>
              <a:off x="6787313" y="12700"/>
              <a:ext cx="4315327" cy="1634084"/>
              <a:chOff x="0" y="0"/>
              <a:chExt cx="713804" cy="270296"/>
            </a:xfrm>
          </p:grpSpPr>
          <p:sp>
            <p:nvSpPr>
              <p:cNvPr id="13" name="Freeform 13"/>
              <p:cNvSpPr/>
              <p:nvPr/>
            </p:nvSpPr>
            <p:spPr>
              <a:xfrm>
                <a:off x="0" y="0"/>
                <a:ext cx="713804" cy="270296"/>
              </a:xfrm>
              <a:custGeom>
                <a:avLst/>
                <a:gdLst/>
                <a:ahLst/>
                <a:cxnLst/>
                <a:rect l="l" t="t" r="r" b="b"/>
                <a:pathLst>
                  <a:path w="713804" h="270296">
                    <a:moveTo>
                      <a:pt x="0" y="0"/>
                    </a:moveTo>
                    <a:lnTo>
                      <a:pt x="713804" y="0"/>
                    </a:lnTo>
                    <a:lnTo>
                      <a:pt x="713804" y="270296"/>
                    </a:lnTo>
                    <a:lnTo>
                      <a:pt x="0" y="270296"/>
                    </a:lnTo>
                    <a:close/>
                  </a:path>
                </a:pathLst>
              </a:custGeom>
              <a:gradFill rotWithShape="1">
                <a:gsLst>
                  <a:gs pos="0">
                    <a:srgbClr val="365E93">
                      <a:alpha val="56000"/>
                    </a:srgbClr>
                  </a:gs>
                  <a:gs pos="100000">
                    <a:srgbClr val="AF2BA5">
                      <a:alpha val="56000"/>
                    </a:srgbClr>
                  </a:gs>
                </a:gsLst>
                <a:lin ang="0"/>
              </a:gradFill>
            </p:spPr>
            <p:txBody>
              <a:bodyPr/>
              <a:lstStyle/>
              <a:p>
                <a:endParaRPr lang="en-SG"/>
              </a:p>
            </p:txBody>
          </p:sp>
          <p:sp>
            <p:nvSpPr>
              <p:cNvPr id="14" name="TextBox 14"/>
              <p:cNvSpPr txBox="1"/>
              <p:nvPr/>
            </p:nvSpPr>
            <p:spPr>
              <a:xfrm>
                <a:off x="0" y="-38100"/>
                <a:ext cx="713804" cy="308396"/>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6896108" y="518588"/>
              <a:ext cx="4097737" cy="581073"/>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4 - 12 Feb</a:t>
              </a:r>
            </a:p>
          </p:txBody>
        </p:sp>
        <p:sp>
          <p:nvSpPr>
            <p:cNvPr id="16" name="TextBox 16"/>
            <p:cNvSpPr txBox="1"/>
            <p:nvPr/>
          </p:nvSpPr>
          <p:spPr>
            <a:xfrm>
              <a:off x="6586082" y="2012800"/>
              <a:ext cx="4717788" cy="1528755"/>
            </a:xfrm>
            <a:prstGeom prst="rect">
              <a:avLst/>
            </a:prstGeom>
          </p:spPr>
          <p:txBody>
            <a:bodyPr lIns="0" tIns="0" rIns="0" bIns="0" rtlCol="0" anchor="t">
              <a:spAutoFit/>
            </a:bodyPr>
            <a:lstStyle/>
            <a:p>
              <a:pPr algn="ctr">
                <a:lnSpc>
                  <a:spcPts val="3109"/>
                </a:lnSpc>
                <a:spcBef>
                  <a:spcPct val="0"/>
                </a:spcBef>
              </a:pPr>
              <a:r>
                <a:rPr lang="en-US" sz="2220">
                  <a:solidFill>
                    <a:srgbClr val="FFFFFF"/>
                  </a:solidFill>
                  <a:latin typeface="Raleway"/>
                  <a:ea typeface="Raleway"/>
                  <a:cs typeface="Raleway"/>
                  <a:sym typeface="Raleway"/>
                </a:rPr>
                <a:t>Participants work on the solution and submit by 12 Feb 2200.</a:t>
              </a:r>
            </a:p>
          </p:txBody>
        </p:sp>
        <p:grpSp>
          <p:nvGrpSpPr>
            <p:cNvPr id="17" name="Group 17"/>
            <p:cNvGrpSpPr/>
            <p:nvPr/>
          </p:nvGrpSpPr>
          <p:grpSpPr>
            <a:xfrm>
              <a:off x="18946730" y="25400"/>
              <a:ext cx="4315327" cy="1634084"/>
              <a:chOff x="0" y="0"/>
              <a:chExt cx="713804" cy="270296"/>
            </a:xfrm>
          </p:grpSpPr>
          <p:sp>
            <p:nvSpPr>
              <p:cNvPr id="18" name="Freeform 18"/>
              <p:cNvSpPr/>
              <p:nvPr/>
            </p:nvSpPr>
            <p:spPr>
              <a:xfrm>
                <a:off x="0" y="0"/>
                <a:ext cx="713804" cy="270296"/>
              </a:xfrm>
              <a:custGeom>
                <a:avLst/>
                <a:gdLst/>
                <a:ahLst/>
                <a:cxnLst/>
                <a:rect l="l" t="t" r="r" b="b"/>
                <a:pathLst>
                  <a:path w="713804" h="270296">
                    <a:moveTo>
                      <a:pt x="0" y="0"/>
                    </a:moveTo>
                    <a:lnTo>
                      <a:pt x="713804" y="0"/>
                    </a:lnTo>
                    <a:lnTo>
                      <a:pt x="713804" y="270296"/>
                    </a:lnTo>
                    <a:lnTo>
                      <a:pt x="0" y="270296"/>
                    </a:lnTo>
                    <a:close/>
                  </a:path>
                </a:pathLst>
              </a:custGeom>
              <a:gradFill rotWithShape="1">
                <a:gsLst>
                  <a:gs pos="0">
                    <a:srgbClr val="365E93">
                      <a:alpha val="56000"/>
                    </a:srgbClr>
                  </a:gs>
                  <a:gs pos="100000">
                    <a:srgbClr val="AF2BA5">
                      <a:alpha val="56000"/>
                    </a:srgbClr>
                  </a:gs>
                </a:gsLst>
                <a:lin ang="0"/>
              </a:gradFill>
            </p:spPr>
            <p:txBody>
              <a:bodyPr/>
              <a:lstStyle/>
              <a:p>
                <a:endParaRPr lang="en-SG"/>
              </a:p>
            </p:txBody>
          </p:sp>
          <p:sp>
            <p:nvSpPr>
              <p:cNvPr id="19" name="TextBox 19"/>
              <p:cNvSpPr txBox="1"/>
              <p:nvPr/>
            </p:nvSpPr>
            <p:spPr>
              <a:xfrm>
                <a:off x="0" y="-38100"/>
                <a:ext cx="713804" cy="308396"/>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9122699" y="556688"/>
              <a:ext cx="3963390" cy="581073"/>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24 Feb</a:t>
              </a:r>
            </a:p>
          </p:txBody>
        </p:sp>
        <p:sp>
          <p:nvSpPr>
            <p:cNvPr id="21" name="TextBox 21"/>
            <p:cNvSpPr txBox="1"/>
            <p:nvPr/>
          </p:nvSpPr>
          <p:spPr>
            <a:xfrm>
              <a:off x="12804754" y="1975192"/>
              <a:ext cx="4451237" cy="1013227"/>
            </a:xfrm>
            <a:prstGeom prst="rect">
              <a:avLst/>
            </a:prstGeom>
          </p:spPr>
          <p:txBody>
            <a:bodyPr lIns="0" tIns="0" rIns="0" bIns="0" rtlCol="0" anchor="t">
              <a:spAutoFit/>
            </a:bodyPr>
            <a:lstStyle/>
            <a:p>
              <a:pPr algn="ctr">
                <a:lnSpc>
                  <a:spcPts val="3109"/>
                </a:lnSpc>
                <a:spcBef>
                  <a:spcPct val="0"/>
                </a:spcBef>
              </a:pPr>
              <a:r>
                <a:rPr lang="en-US" sz="2220">
                  <a:solidFill>
                    <a:srgbClr val="FFFFFF"/>
                  </a:solidFill>
                  <a:latin typeface="Raleway"/>
                  <a:ea typeface="Raleway"/>
                  <a:cs typeface="Raleway"/>
                  <a:sym typeface="Raleway"/>
                </a:rPr>
                <a:t>Results released to finalists via email.</a:t>
              </a:r>
            </a:p>
          </p:txBody>
        </p:sp>
        <p:sp>
          <p:nvSpPr>
            <p:cNvPr id="22" name="AutoShape 22"/>
            <p:cNvSpPr/>
            <p:nvPr/>
          </p:nvSpPr>
          <p:spPr>
            <a:xfrm flipV="1">
              <a:off x="11103006" y="817042"/>
              <a:ext cx="1763833" cy="25400"/>
            </a:xfrm>
            <a:prstGeom prst="line">
              <a:avLst/>
            </a:prstGeom>
            <a:ln w="50800" cap="flat">
              <a:solidFill>
                <a:srgbClr val="FFFFFF"/>
              </a:solidFill>
              <a:prstDash val="solid"/>
              <a:headEnd type="diamond" w="lg" len="lg"/>
              <a:tailEnd type="diamond" w="lg" len="lg"/>
            </a:ln>
          </p:spPr>
          <p:txBody>
            <a:bodyPr/>
            <a:lstStyle/>
            <a:p>
              <a:endParaRPr lang="en-SG"/>
            </a:p>
          </p:txBody>
        </p:sp>
        <p:grpSp>
          <p:nvGrpSpPr>
            <p:cNvPr id="23" name="Group 23"/>
            <p:cNvGrpSpPr/>
            <p:nvPr/>
          </p:nvGrpSpPr>
          <p:grpSpPr>
            <a:xfrm>
              <a:off x="12867204" y="25400"/>
              <a:ext cx="4315327" cy="1634084"/>
              <a:chOff x="0" y="0"/>
              <a:chExt cx="713804" cy="270296"/>
            </a:xfrm>
          </p:grpSpPr>
          <p:sp>
            <p:nvSpPr>
              <p:cNvPr id="24" name="Freeform 24"/>
              <p:cNvSpPr/>
              <p:nvPr/>
            </p:nvSpPr>
            <p:spPr>
              <a:xfrm>
                <a:off x="0" y="0"/>
                <a:ext cx="713804" cy="270296"/>
              </a:xfrm>
              <a:custGeom>
                <a:avLst/>
                <a:gdLst/>
                <a:ahLst/>
                <a:cxnLst/>
                <a:rect l="l" t="t" r="r" b="b"/>
                <a:pathLst>
                  <a:path w="713804" h="270296">
                    <a:moveTo>
                      <a:pt x="0" y="0"/>
                    </a:moveTo>
                    <a:lnTo>
                      <a:pt x="713804" y="0"/>
                    </a:lnTo>
                    <a:lnTo>
                      <a:pt x="713804" y="270296"/>
                    </a:lnTo>
                    <a:lnTo>
                      <a:pt x="0" y="270296"/>
                    </a:lnTo>
                    <a:close/>
                  </a:path>
                </a:pathLst>
              </a:custGeom>
              <a:gradFill rotWithShape="1">
                <a:gsLst>
                  <a:gs pos="0">
                    <a:srgbClr val="365E93">
                      <a:alpha val="56000"/>
                    </a:srgbClr>
                  </a:gs>
                  <a:gs pos="100000">
                    <a:srgbClr val="AF2BA5">
                      <a:alpha val="56000"/>
                    </a:srgbClr>
                  </a:gs>
                </a:gsLst>
                <a:lin ang="0"/>
              </a:gradFill>
            </p:spPr>
            <p:txBody>
              <a:bodyPr/>
              <a:lstStyle/>
              <a:p>
                <a:endParaRPr lang="en-SG"/>
              </a:p>
            </p:txBody>
          </p:sp>
          <p:sp>
            <p:nvSpPr>
              <p:cNvPr id="25" name="TextBox 25"/>
              <p:cNvSpPr txBox="1"/>
              <p:nvPr/>
            </p:nvSpPr>
            <p:spPr>
              <a:xfrm>
                <a:off x="0" y="-38100"/>
                <a:ext cx="713804" cy="308396"/>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2981504" y="518588"/>
              <a:ext cx="4097737" cy="581073"/>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21 Feb</a:t>
              </a:r>
            </a:p>
          </p:txBody>
        </p:sp>
        <p:sp>
          <p:nvSpPr>
            <p:cNvPr id="27" name="AutoShape 27"/>
            <p:cNvSpPr/>
            <p:nvPr/>
          </p:nvSpPr>
          <p:spPr>
            <a:xfrm flipV="1">
              <a:off x="17182897" y="753545"/>
              <a:ext cx="1763833" cy="25400"/>
            </a:xfrm>
            <a:prstGeom prst="line">
              <a:avLst/>
            </a:prstGeom>
            <a:ln w="50800" cap="flat">
              <a:solidFill>
                <a:srgbClr val="FFFFFF"/>
              </a:solidFill>
              <a:prstDash val="solid"/>
              <a:headEnd type="diamond" w="lg" len="lg"/>
              <a:tailEnd type="diamond" w="lg" len="lg"/>
            </a:ln>
          </p:spPr>
          <p:txBody>
            <a:bodyPr/>
            <a:lstStyle/>
            <a:p>
              <a:endParaRPr lang="en-SG"/>
            </a:p>
          </p:txBody>
        </p:sp>
        <p:sp>
          <p:nvSpPr>
            <p:cNvPr id="28" name="TextBox 28"/>
            <p:cNvSpPr txBox="1"/>
            <p:nvPr/>
          </p:nvSpPr>
          <p:spPr>
            <a:xfrm>
              <a:off x="18707530" y="2012800"/>
              <a:ext cx="4793728" cy="497541"/>
            </a:xfrm>
            <a:prstGeom prst="rect">
              <a:avLst/>
            </a:prstGeom>
          </p:spPr>
          <p:txBody>
            <a:bodyPr lIns="0" tIns="0" rIns="0" bIns="0" rtlCol="0" anchor="t">
              <a:spAutoFit/>
            </a:bodyPr>
            <a:lstStyle/>
            <a:p>
              <a:pPr algn="ctr">
                <a:lnSpc>
                  <a:spcPts val="3109"/>
                </a:lnSpc>
                <a:spcBef>
                  <a:spcPct val="0"/>
                </a:spcBef>
              </a:pPr>
              <a:r>
                <a:rPr lang="en-US" sz="2220">
                  <a:solidFill>
                    <a:srgbClr val="FFFFFF"/>
                  </a:solidFill>
                  <a:latin typeface="Raleway"/>
                  <a:ea typeface="Raleway"/>
                  <a:cs typeface="Raleway"/>
                  <a:sym typeface="Raleway"/>
                </a:rPr>
                <a:t>Finalists’ Presentation Day</a:t>
              </a:r>
            </a:p>
          </p:txBody>
        </p:sp>
      </p:grpSp>
      <p:sp>
        <p:nvSpPr>
          <p:cNvPr id="29" name="TextBox 29"/>
          <p:cNvSpPr txBox="1"/>
          <p:nvPr/>
        </p:nvSpPr>
        <p:spPr>
          <a:xfrm>
            <a:off x="2465468" y="1039787"/>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spcBef>
                <a:spcPct val="0"/>
              </a:spcBef>
            </a:pPr>
            <a:r>
              <a:rPr lang="en-US" sz="1166" spc="628">
                <a:solidFill>
                  <a:srgbClr val="FFFFFF"/>
                </a:solidFill>
                <a:latin typeface="Raleway"/>
                <a:ea typeface="Raleway"/>
                <a:cs typeface="Raleway"/>
                <a:sym typeface="Raleway"/>
              </a:rPr>
              <a:t>DSESC</a:t>
            </a:r>
          </a:p>
        </p:txBody>
      </p:sp>
      <p:sp>
        <p:nvSpPr>
          <p:cNvPr id="30" name="TextBox 30"/>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10/15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Freeform 4"/>
          <p:cNvSpPr/>
          <p:nvPr/>
        </p:nvSpPr>
        <p:spPr>
          <a:xfrm>
            <a:off x="3349075" y="1497780"/>
            <a:ext cx="11589850" cy="5957098"/>
          </a:xfrm>
          <a:custGeom>
            <a:avLst/>
            <a:gdLst/>
            <a:ahLst/>
            <a:cxnLst/>
            <a:rect l="l" t="t" r="r" b="b"/>
            <a:pathLst>
              <a:path w="11589850" h="5957098">
                <a:moveTo>
                  <a:pt x="0" y="0"/>
                </a:moveTo>
                <a:lnTo>
                  <a:pt x="11589850" y="0"/>
                </a:lnTo>
                <a:lnTo>
                  <a:pt x="11589850" y="5957099"/>
                </a:lnTo>
                <a:lnTo>
                  <a:pt x="0" y="5957099"/>
                </a:lnTo>
                <a:lnTo>
                  <a:pt x="0" y="0"/>
                </a:lnTo>
                <a:close/>
              </a:path>
            </a:pathLst>
          </a:custGeom>
          <a:blipFill>
            <a:blip r:embed="rId6"/>
            <a:stretch>
              <a:fillRect l="-90557" r="-90557"/>
            </a:stretch>
          </a:blipFill>
        </p:spPr>
        <p:txBody>
          <a:bodyPr/>
          <a:lstStyle/>
          <a:p>
            <a:endParaRPr lang="en-SG"/>
          </a:p>
        </p:txBody>
      </p:sp>
      <p:sp>
        <p:nvSpPr>
          <p:cNvPr id="5" name="Freeform 5"/>
          <p:cNvSpPr/>
          <p:nvPr/>
        </p:nvSpPr>
        <p:spPr>
          <a:xfrm>
            <a:off x="2606103" y="2691595"/>
            <a:ext cx="1471528" cy="1454974"/>
          </a:xfrm>
          <a:custGeom>
            <a:avLst/>
            <a:gdLst/>
            <a:ahLst/>
            <a:cxnLst/>
            <a:rect l="l" t="t" r="r" b="b"/>
            <a:pathLst>
              <a:path w="1471528" h="1454974">
                <a:moveTo>
                  <a:pt x="0" y="0"/>
                </a:moveTo>
                <a:lnTo>
                  <a:pt x="1471529" y="0"/>
                </a:lnTo>
                <a:lnTo>
                  <a:pt x="1471529" y="1454974"/>
                </a:lnTo>
                <a:lnTo>
                  <a:pt x="0" y="1454974"/>
                </a:lnTo>
                <a:lnTo>
                  <a:pt x="0" y="0"/>
                </a:lnTo>
                <a:close/>
              </a:path>
            </a:pathLst>
          </a:custGeom>
          <a:blipFill>
            <a:blip r:embed="rId7">
              <a:alphaModFix amt="29000"/>
            </a:blip>
            <a:stretch>
              <a:fillRect/>
            </a:stretch>
          </a:blipFill>
        </p:spPr>
        <p:txBody>
          <a:bodyPr/>
          <a:lstStyle/>
          <a:p>
            <a:endParaRPr lang="en-SG"/>
          </a:p>
        </p:txBody>
      </p:sp>
      <p:sp>
        <p:nvSpPr>
          <p:cNvPr id="6" name="Freeform 6"/>
          <p:cNvSpPr/>
          <p:nvPr/>
        </p:nvSpPr>
        <p:spPr>
          <a:xfrm>
            <a:off x="14380085" y="770293"/>
            <a:ext cx="1471528" cy="1454974"/>
          </a:xfrm>
          <a:custGeom>
            <a:avLst/>
            <a:gdLst/>
            <a:ahLst/>
            <a:cxnLst/>
            <a:rect l="l" t="t" r="r" b="b"/>
            <a:pathLst>
              <a:path w="1471528" h="1454974">
                <a:moveTo>
                  <a:pt x="0" y="0"/>
                </a:moveTo>
                <a:lnTo>
                  <a:pt x="1471529" y="0"/>
                </a:lnTo>
                <a:lnTo>
                  <a:pt x="1471529" y="1454974"/>
                </a:lnTo>
                <a:lnTo>
                  <a:pt x="0" y="1454974"/>
                </a:lnTo>
                <a:lnTo>
                  <a:pt x="0" y="0"/>
                </a:lnTo>
                <a:close/>
              </a:path>
            </a:pathLst>
          </a:custGeom>
          <a:blipFill>
            <a:blip r:embed="rId7">
              <a:alphaModFix amt="29000"/>
            </a:blip>
            <a:stretch>
              <a:fillRect/>
            </a:stretch>
          </a:blipFill>
        </p:spPr>
        <p:txBody>
          <a:bodyPr/>
          <a:lstStyle/>
          <a:p>
            <a:endParaRPr lang="en-SG"/>
          </a:p>
        </p:txBody>
      </p:sp>
      <p:sp>
        <p:nvSpPr>
          <p:cNvPr id="7" name="TextBox 7"/>
          <p:cNvSpPr txBox="1"/>
          <p:nvPr/>
        </p:nvSpPr>
        <p:spPr>
          <a:xfrm>
            <a:off x="4077632" y="3250234"/>
            <a:ext cx="10132737" cy="2556966"/>
          </a:xfrm>
          <a:prstGeom prst="rect">
            <a:avLst/>
          </a:prstGeom>
        </p:spPr>
        <p:txBody>
          <a:bodyPr lIns="0" tIns="0" rIns="0" bIns="0" rtlCol="0" anchor="t">
            <a:spAutoFit/>
          </a:bodyPr>
          <a:lstStyle/>
          <a:p>
            <a:pPr algn="ctr">
              <a:lnSpc>
                <a:spcPts val="9992"/>
              </a:lnSpc>
            </a:pPr>
            <a:r>
              <a:rPr lang="en-US" sz="9167">
                <a:solidFill>
                  <a:srgbClr val="FFFFFF"/>
                </a:solidFill>
                <a:latin typeface="Anton"/>
                <a:ea typeface="Anton"/>
                <a:cs typeface="Anton"/>
                <a:sym typeface="Anton"/>
              </a:rPr>
              <a:t>UP TO $500 WORTH OF GRAB VOUCHERS TO WIN</a:t>
            </a:r>
          </a:p>
        </p:txBody>
      </p:sp>
      <p:sp>
        <p:nvSpPr>
          <p:cNvPr id="8" name="TextBox 8"/>
          <p:cNvSpPr txBox="1"/>
          <p:nvPr/>
        </p:nvSpPr>
        <p:spPr>
          <a:xfrm>
            <a:off x="2465468" y="1039787"/>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spcBef>
                <a:spcPct val="0"/>
              </a:spcBef>
            </a:pPr>
            <a:r>
              <a:rPr lang="en-US" sz="1166" spc="628">
                <a:solidFill>
                  <a:srgbClr val="FFFFFF"/>
                </a:solidFill>
                <a:latin typeface="Raleway"/>
                <a:ea typeface="Raleway"/>
                <a:cs typeface="Raleway"/>
                <a:sym typeface="Raleway"/>
              </a:rPr>
              <a:t>DSESC</a:t>
            </a:r>
          </a:p>
        </p:txBody>
      </p:sp>
      <p:sp>
        <p:nvSpPr>
          <p:cNvPr id="9" name="TextBox 9"/>
          <p:cNvSpPr txBox="1"/>
          <p:nvPr/>
        </p:nvSpPr>
        <p:spPr>
          <a:xfrm>
            <a:off x="3341867" y="5955578"/>
            <a:ext cx="11275608" cy="449580"/>
          </a:xfrm>
          <a:prstGeom prst="rect">
            <a:avLst/>
          </a:prstGeom>
        </p:spPr>
        <p:txBody>
          <a:bodyPr lIns="0" tIns="0" rIns="0" bIns="0" rtlCol="0" anchor="t">
            <a:spAutoFit/>
          </a:bodyPr>
          <a:lstStyle/>
          <a:p>
            <a:pPr algn="ctr">
              <a:lnSpc>
                <a:spcPts val="3569"/>
              </a:lnSpc>
              <a:spcBef>
                <a:spcPct val="0"/>
              </a:spcBef>
            </a:pPr>
            <a:r>
              <a:rPr lang="en-US" sz="2549">
                <a:solidFill>
                  <a:srgbClr val="FFFFFF"/>
                </a:solidFill>
                <a:latin typeface="Raleway"/>
                <a:ea typeface="Raleway"/>
                <a:cs typeface="Raleway"/>
                <a:sym typeface="Raleway"/>
              </a:rPr>
              <a:t>Winners will be chosen at the judges’ discretion.</a:t>
            </a:r>
          </a:p>
        </p:txBody>
      </p:sp>
      <p:sp>
        <p:nvSpPr>
          <p:cNvPr id="10" name="TextBox 10"/>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13/15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3127342" y="3980122"/>
            <a:ext cx="12327182" cy="2326756"/>
          </a:xfrm>
          <a:custGeom>
            <a:avLst/>
            <a:gdLst/>
            <a:ahLst/>
            <a:cxnLst/>
            <a:rect l="l" t="t" r="r" b="b"/>
            <a:pathLst>
              <a:path w="12327182" h="2326756">
                <a:moveTo>
                  <a:pt x="0" y="0"/>
                </a:moveTo>
                <a:lnTo>
                  <a:pt x="12327182" y="0"/>
                </a:lnTo>
                <a:lnTo>
                  <a:pt x="12327182" y="2326756"/>
                </a:lnTo>
                <a:lnTo>
                  <a:pt x="0" y="2326756"/>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4398743" y="3703897"/>
            <a:ext cx="9490515" cy="2487123"/>
          </a:xfrm>
          <a:prstGeom prst="rect">
            <a:avLst/>
          </a:prstGeom>
        </p:spPr>
        <p:txBody>
          <a:bodyPr lIns="0" tIns="0" rIns="0" bIns="0" rtlCol="0" anchor="t">
            <a:spAutoFit/>
          </a:bodyPr>
          <a:lstStyle/>
          <a:p>
            <a:pPr algn="ctr">
              <a:lnSpc>
                <a:spcPts val="20350"/>
              </a:lnSpc>
              <a:spcBef>
                <a:spcPct val="0"/>
              </a:spcBef>
            </a:pPr>
            <a:r>
              <a:rPr lang="en-US" sz="14535">
                <a:solidFill>
                  <a:srgbClr val="FFFFFF"/>
                </a:solidFill>
                <a:latin typeface="Anton"/>
                <a:ea typeface="Anton"/>
                <a:cs typeface="Anton"/>
                <a:sym typeface="Anton"/>
              </a:rPr>
              <a:t>THANK YOU</a:t>
            </a:r>
          </a:p>
        </p:txBody>
      </p:sp>
      <p:sp>
        <p:nvSpPr>
          <p:cNvPr id="5" name="Freeform 5"/>
          <p:cNvSpPr/>
          <p:nvPr/>
        </p:nvSpPr>
        <p:spPr>
          <a:xfrm flipH="1" flipV="1">
            <a:off x="16813855" y="9068185"/>
            <a:ext cx="445445" cy="445445"/>
          </a:xfrm>
          <a:custGeom>
            <a:avLst/>
            <a:gdLst/>
            <a:ahLst/>
            <a:cxnLst/>
            <a:rect l="l" t="t" r="r" b="b"/>
            <a:pathLst>
              <a:path w="445445" h="445445">
                <a:moveTo>
                  <a:pt x="445445" y="445444"/>
                </a:moveTo>
                <a:lnTo>
                  <a:pt x="0" y="445444"/>
                </a:lnTo>
                <a:lnTo>
                  <a:pt x="0" y="0"/>
                </a:lnTo>
                <a:lnTo>
                  <a:pt x="445445" y="0"/>
                </a:lnTo>
                <a:lnTo>
                  <a:pt x="445445" y="44544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6" name="TextBox 6"/>
          <p:cNvSpPr txBox="1"/>
          <p:nvPr/>
        </p:nvSpPr>
        <p:spPr>
          <a:xfrm>
            <a:off x="2465468" y="1039787"/>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spcBef>
                <a:spcPct val="0"/>
              </a:spcBef>
            </a:pPr>
            <a:r>
              <a:rPr lang="en-US" sz="1166" spc="628">
                <a:solidFill>
                  <a:srgbClr val="FFFFFF"/>
                </a:solidFill>
                <a:latin typeface="Raleway"/>
                <a:ea typeface="Raleway"/>
                <a:cs typeface="Raleway"/>
                <a:sym typeface="Raleway"/>
              </a:rPr>
              <a:t>DSESC</a:t>
            </a:r>
          </a:p>
        </p:txBody>
      </p:sp>
      <p:sp>
        <p:nvSpPr>
          <p:cNvPr id="7" name="TextBox 7"/>
          <p:cNvSpPr txBox="1"/>
          <p:nvPr/>
        </p:nvSpPr>
        <p:spPr>
          <a:xfrm>
            <a:off x="4645678" y="6508510"/>
            <a:ext cx="9290510" cy="397535"/>
          </a:xfrm>
          <a:prstGeom prst="rect">
            <a:avLst/>
          </a:prstGeom>
        </p:spPr>
        <p:txBody>
          <a:bodyPr lIns="0" tIns="0" rIns="0" bIns="0" rtlCol="0" anchor="t">
            <a:spAutoFit/>
          </a:bodyPr>
          <a:lstStyle/>
          <a:p>
            <a:pPr algn="ctr">
              <a:lnSpc>
                <a:spcPts val="3289"/>
              </a:lnSpc>
              <a:spcBef>
                <a:spcPct val="0"/>
              </a:spcBef>
            </a:pPr>
            <a:r>
              <a:rPr lang="en-US" sz="2349">
                <a:solidFill>
                  <a:srgbClr val="FFFFFF"/>
                </a:solidFill>
                <a:latin typeface="Raleway"/>
                <a:ea typeface="Raleway"/>
                <a:cs typeface="Raleway"/>
                <a:sym typeface="Raleway"/>
              </a:rPr>
              <a:t>Please direct questions to @shaogjin on Telegram!</a:t>
            </a:r>
          </a:p>
        </p:txBody>
      </p:sp>
      <p:sp>
        <p:nvSpPr>
          <p:cNvPr id="8" name="TextBox 8"/>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PAGE</a:t>
            </a:r>
          </a:p>
          <a:p>
            <a:pPr algn="l">
              <a:lnSpc>
                <a:spcPts val="1633"/>
              </a:lnSpc>
              <a:spcBef>
                <a:spcPct val="0"/>
              </a:spcBef>
            </a:pPr>
            <a:r>
              <a:rPr lang="en-US" sz="1166" spc="628" dirty="0">
                <a:solidFill>
                  <a:srgbClr val="FFFFFF"/>
                </a:solidFill>
                <a:latin typeface="Raleway"/>
                <a:ea typeface="Raleway"/>
                <a:cs typeface="Raleway"/>
                <a:sym typeface="Raleway"/>
              </a:rPr>
              <a:t>14/15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3">
              <a:extLst>
                <a:ext uri="{96DAC541-7B7A-43D3-8B79-37D633B846F1}">
                  <asvg:svgBlip xmlns:asvg="http://schemas.microsoft.com/office/drawing/2016/SVG/main" r:embed="rId4"/>
                </a:ext>
              </a:extLst>
            </a:blip>
            <a:stretch>
              <a:fillRect t="-236" b="-236"/>
            </a:stretch>
          </a:blipFill>
        </p:spPr>
        <p:txBody>
          <a:bodyPr/>
          <a:lstStyle/>
          <a:p>
            <a:endParaRPr lang="en-SG"/>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grpSp>
        <p:nvGrpSpPr>
          <p:cNvPr id="4" name="Group 4"/>
          <p:cNvGrpSpPr/>
          <p:nvPr/>
        </p:nvGrpSpPr>
        <p:grpSpPr>
          <a:xfrm>
            <a:off x="1589324" y="2105297"/>
            <a:ext cx="7554676" cy="6355371"/>
            <a:chOff x="0" y="0"/>
            <a:chExt cx="10072901" cy="8473828"/>
          </a:xfrm>
        </p:grpSpPr>
        <p:sp>
          <p:nvSpPr>
            <p:cNvPr id="5" name="Freeform 5"/>
            <p:cNvSpPr/>
            <p:nvPr/>
          </p:nvSpPr>
          <p:spPr>
            <a:xfrm>
              <a:off x="0" y="0"/>
              <a:ext cx="10072878" cy="8473821"/>
            </a:xfrm>
            <a:custGeom>
              <a:avLst/>
              <a:gdLst/>
              <a:ahLst/>
              <a:cxnLst/>
              <a:rect l="l" t="t" r="r" b="b"/>
              <a:pathLst>
                <a:path w="10072878" h="8473821">
                  <a:moveTo>
                    <a:pt x="0" y="0"/>
                  </a:moveTo>
                  <a:lnTo>
                    <a:pt x="10072878" y="0"/>
                  </a:lnTo>
                  <a:lnTo>
                    <a:pt x="10072878" y="8473821"/>
                  </a:lnTo>
                  <a:lnTo>
                    <a:pt x="0" y="8473821"/>
                  </a:lnTo>
                  <a:lnTo>
                    <a:pt x="0" y="0"/>
                  </a:lnTo>
                  <a:close/>
                </a:path>
              </a:pathLst>
            </a:custGeom>
            <a:blipFill>
              <a:blip r:embed="rId7"/>
              <a:stretch>
                <a:fillRect t="-13" b="-13"/>
              </a:stretch>
            </a:blipFill>
          </p:spPr>
          <p:txBody>
            <a:bodyPr/>
            <a:lstStyle/>
            <a:p>
              <a:endParaRPr lang="en-SG"/>
            </a:p>
          </p:txBody>
        </p:sp>
      </p:grpSp>
      <p:grpSp>
        <p:nvGrpSpPr>
          <p:cNvPr id="6" name="Group 6"/>
          <p:cNvGrpSpPr/>
          <p:nvPr/>
        </p:nvGrpSpPr>
        <p:grpSpPr>
          <a:xfrm>
            <a:off x="1619492" y="2789009"/>
            <a:ext cx="7524508" cy="4776155"/>
            <a:chOff x="0" y="0"/>
            <a:chExt cx="10032677" cy="6368207"/>
          </a:xfrm>
        </p:grpSpPr>
        <p:sp>
          <p:nvSpPr>
            <p:cNvPr id="7" name="Freeform 7"/>
            <p:cNvSpPr/>
            <p:nvPr/>
          </p:nvSpPr>
          <p:spPr>
            <a:xfrm>
              <a:off x="0" y="0"/>
              <a:ext cx="10032619" cy="6368161"/>
            </a:xfrm>
            <a:custGeom>
              <a:avLst/>
              <a:gdLst/>
              <a:ahLst/>
              <a:cxnLst/>
              <a:rect l="l" t="t" r="r" b="b"/>
              <a:pathLst>
                <a:path w="10032619" h="6368161">
                  <a:moveTo>
                    <a:pt x="0" y="0"/>
                  </a:moveTo>
                  <a:lnTo>
                    <a:pt x="10032619" y="0"/>
                  </a:lnTo>
                  <a:lnTo>
                    <a:pt x="10032619" y="6368161"/>
                  </a:lnTo>
                  <a:lnTo>
                    <a:pt x="0" y="6368161"/>
                  </a:lnTo>
                  <a:close/>
                </a:path>
              </a:pathLst>
            </a:custGeom>
            <a:blipFill>
              <a:blip r:embed="rId8"/>
              <a:stretch>
                <a:fillRect t="-2514" b="-2515"/>
              </a:stretch>
            </a:blipFill>
          </p:spPr>
          <p:txBody>
            <a:bodyPr/>
            <a:lstStyle/>
            <a:p>
              <a:endParaRPr lang="en-SG"/>
            </a:p>
          </p:txBody>
        </p:sp>
      </p:grpSp>
      <p:grpSp>
        <p:nvGrpSpPr>
          <p:cNvPr id="8" name="Group 8"/>
          <p:cNvGrpSpPr/>
          <p:nvPr/>
        </p:nvGrpSpPr>
        <p:grpSpPr>
          <a:xfrm>
            <a:off x="0" y="5779270"/>
            <a:ext cx="2471566" cy="2840881"/>
            <a:chOff x="0" y="0"/>
            <a:chExt cx="3295421" cy="3787841"/>
          </a:xfrm>
        </p:grpSpPr>
        <p:sp>
          <p:nvSpPr>
            <p:cNvPr id="9" name="Freeform 9"/>
            <p:cNvSpPr/>
            <p:nvPr/>
          </p:nvSpPr>
          <p:spPr>
            <a:xfrm>
              <a:off x="0" y="0"/>
              <a:ext cx="3295396" cy="3787902"/>
            </a:xfrm>
            <a:custGeom>
              <a:avLst/>
              <a:gdLst/>
              <a:ahLst/>
              <a:cxnLst/>
              <a:rect l="l" t="t" r="r" b="b"/>
              <a:pathLst>
                <a:path w="3295396" h="3787902">
                  <a:moveTo>
                    <a:pt x="0" y="0"/>
                  </a:moveTo>
                  <a:lnTo>
                    <a:pt x="3295396" y="0"/>
                  </a:lnTo>
                  <a:lnTo>
                    <a:pt x="3295396" y="3787902"/>
                  </a:lnTo>
                  <a:lnTo>
                    <a:pt x="0" y="3787902"/>
                  </a:lnTo>
                  <a:lnTo>
                    <a:pt x="0" y="0"/>
                  </a:lnTo>
                  <a:close/>
                </a:path>
              </a:pathLst>
            </a:custGeom>
            <a:blipFill>
              <a:blip r:embed="rId9"/>
              <a:stretch>
                <a:fillRect t="-94" b="-92"/>
              </a:stretch>
            </a:blipFill>
          </p:spPr>
          <p:txBody>
            <a:bodyPr/>
            <a:lstStyle/>
            <a:p>
              <a:endParaRPr lang="en-SG"/>
            </a:p>
          </p:txBody>
        </p:sp>
      </p:grpSp>
      <p:sp>
        <p:nvSpPr>
          <p:cNvPr id="10" name="TextBox 10"/>
          <p:cNvSpPr txBox="1"/>
          <p:nvPr/>
        </p:nvSpPr>
        <p:spPr>
          <a:xfrm>
            <a:off x="2465468" y="1001687"/>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pPr>
            <a:r>
              <a:rPr lang="en-US" sz="1166" spc="628">
                <a:solidFill>
                  <a:srgbClr val="FFFFFF"/>
                </a:solidFill>
                <a:latin typeface="Raleway"/>
                <a:ea typeface="Raleway"/>
                <a:cs typeface="Raleway"/>
                <a:sym typeface="Raleway"/>
              </a:rPr>
              <a:t>DSESC</a:t>
            </a:r>
          </a:p>
        </p:txBody>
      </p:sp>
      <p:sp>
        <p:nvSpPr>
          <p:cNvPr id="11" name="TextBox 11"/>
          <p:cNvSpPr txBox="1"/>
          <p:nvPr/>
        </p:nvSpPr>
        <p:spPr>
          <a:xfrm>
            <a:off x="1466773" y="8991985"/>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02/15</a:t>
            </a:r>
          </a:p>
        </p:txBody>
      </p:sp>
      <p:sp>
        <p:nvSpPr>
          <p:cNvPr id="12" name="TextBox 12"/>
          <p:cNvSpPr txBox="1"/>
          <p:nvPr/>
        </p:nvSpPr>
        <p:spPr>
          <a:xfrm>
            <a:off x="9847933" y="2121700"/>
            <a:ext cx="6778939" cy="2145185"/>
          </a:xfrm>
          <a:prstGeom prst="rect">
            <a:avLst/>
          </a:prstGeom>
        </p:spPr>
        <p:txBody>
          <a:bodyPr lIns="0" tIns="0" rIns="0" bIns="0" rtlCol="0" anchor="t">
            <a:spAutoFit/>
          </a:bodyPr>
          <a:lstStyle/>
          <a:p>
            <a:pPr algn="l">
              <a:lnSpc>
                <a:spcPts val="15720"/>
              </a:lnSpc>
            </a:pPr>
            <a:r>
              <a:rPr lang="en-US" sz="11227">
                <a:solidFill>
                  <a:srgbClr val="FFFFFF"/>
                </a:solidFill>
                <a:latin typeface="Anton"/>
                <a:ea typeface="Anton"/>
                <a:cs typeface="Anton"/>
                <a:sym typeface="Anton"/>
              </a:rPr>
              <a:t>CHALLENGE</a:t>
            </a:r>
          </a:p>
        </p:txBody>
      </p:sp>
      <p:sp>
        <p:nvSpPr>
          <p:cNvPr id="13" name="TextBox 13"/>
          <p:cNvSpPr txBox="1"/>
          <p:nvPr/>
        </p:nvSpPr>
        <p:spPr>
          <a:xfrm>
            <a:off x="9847933" y="4409301"/>
            <a:ext cx="7188645" cy="5092211"/>
          </a:xfrm>
          <a:prstGeom prst="rect">
            <a:avLst/>
          </a:prstGeom>
        </p:spPr>
        <p:txBody>
          <a:bodyPr lIns="0" tIns="0" rIns="0" bIns="0" rtlCol="0" anchor="t">
            <a:spAutoFit/>
          </a:bodyPr>
          <a:lstStyle/>
          <a:p>
            <a:pPr algn="just">
              <a:lnSpc>
                <a:spcPts val="3288"/>
              </a:lnSpc>
            </a:pPr>
            <a:r>
              <a:rPr lang="en-US" sz="2349">
                <a:solidFill>
                  <a:srgbClr val="FFFFFF"/>
                </a:solidFill>
                <a:latin typeface="Raleway"/>
                <a:ea typeface="Raleway"/>
                <a:cs typeface="Raleway"/>
                <a:sym typeface="Raleway"/>
              </a:rPr>
              <a:t>In media commentary, economists from the largest banks and financial institutions broadly agree that Singapore is particularly vulnerable to a U.S. recession compared to its regional peers. Thus, taking advantage of rich U.S. economic data, you are tasked with developing a model that focuses on forecasting economic downturns in the U.S. economy and using it to produce predictions for 2025.</a:t>
            </a:r>
          </a:p>
          <a:p>
            <a:pPr algn="just">
              <a:lnSpc>
                <a:spcPts val="3288"/>
              </a:lnSpc>
            </a:pPr>
            <a:endParaRPr lang="en-US" sz="2349">
              <a:solidFill>
                <a:srgbClr val="FFFFFF"/>
              </a:solidFill>
              <a:latin typeface="Raleway"/>
              <a:ea typeface="Raleway"/>
              <a:cs typeface="Raleway"/>
              <a:sym typeface="Raleway"/>
            </a:endParaRPr>
          </a:p>
          <a:p>
            <a:pPr algn="just">
              <a:lnSpc>
                <a:spcPts val="3288"/>
              </a:lnSpc>
            </a:pPr>
            <a:r>
              <a:rPr lang="en-US" sz="2349">
                <a:solidFill>
                  <a:srgbClr val="FFFFFF"/>
                </a:solidFill>
                <a:latin typeface="Raleway"/>
                <a:ea typeface="Raleway"/>
                <a:cs typeface="Raleway"/>
                <a:sym typeface="Raleway"/>
              </a:rPr>
              <a:t>Such forecasts typically play a pivotal role in guiding policymakers and businesses in Singapore.</a:t>
            </a:r>
          </a:p>
        </p:txBody>
      </p:sp>
      <p:grpSp>
        <p:nvGrpSpPr>
          <p:cNvPr id="14" name="Group 14"/>
          <p:cNvGrpSpPr/>
          <p:nvPr/>
        </p:nvGrpSpPr>
        <p:grpSpPr>
          <a:xfrm>
            <a:off x="16813855" y="0"/>
            <a:ext cx="2471566" cy="2840881"/>
            <a:chOff x="0" y="0"/>
            <a:chExt cx="3295421" cy="3787841"/>
          </a:xfrm>
        </p:grpSpPr>
        <p:sp>
          <p:nvSpPr>
            <p:cNvPr id="15" name="Freeform 15"/>
            <p:cNvSpPr/>
            <p:nvPr/>
          </p:nvSpPr>
          <p:spPr>
            <a:xfrm>
              <a:off x="0" y="0"/>
              <a:ext cx="3295396" cy="3787902"/>
            </a:xfrm>
            <a:custGeom>
              <a:avLst/>
              <a:gdLst/>
              <a:ahLst/>
              <a:cxnLst/>
              <a:rect l="l" t="t" r="r" b="b"/>
              <a:pathLst>
                <a:path w="3295396" h="3787902">
                  <a:moveTo>
                    <a:pt x="0" y="0"/>
                  </a:moveTo>
                  <a:lnTo>
                    <a:pt x="3295396" y="0"/>
                  </a:lnTo>
                  <a:lnTo>
                    <a:pt x="3295396" y="3787902"/>
                  </a:lnTo>
                  <a:lnTo>
                    <a:pt x="0" y="3787902"/>
                  </a:lnTo>
                  <a:lnTo>
                    <a:pt x="0" y="0"/>
                  </a:lnTo>
                  <a:close/>
                </a:path>
              </a:pathLst>
            </a:custGeom>
            <a:blipFill>
              <a:blip r:embed="rId9"/>
              <a:stretch>
                <a:fillRect t="-94" b="-92"/>
              </a:stretch>
            </a:blipFill>
          </p:spPr>
          <p:txBody>
            <a:bodyPr/>
            <a:lstStyle/>
            <a:p>
              <a:endParaRPr lang="en-SG"/>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966882" y="803129"/>
            <a:ext cx="10299616" cy="8710501"/>
            <a:chOff x="0" y="0"/>
            <a:chExt cx="13732821" cy="11614001"/>
          </a:xfrm>
        </p:grpSpPr>
        <p:sp>
          <p:nvSpPr>
            <p:cNvPr id="3" name="Freeform 3"/>
            <p:cNvSpPr/>
            <p:nvPr/>
          </p:nvSpPr>
          <p:spPr>
            <a:xfrm>
              <a:off x="0" y="0"/>
              <a:ext cx="13732763" cy="11614023"/>
            </a:xfrm>
            <a:custGeom>
              <a:avLst/>
              <a:gdLst/>
              <a:ahLst/>
              <a:cxnLst/>
              <a:rect l="l" t="t" r="r" b="b"/>
              <a:pathLst>
                <a:path w="13732763" h="11614023">
                  <a:moveTo>
                    <a:pt x="0" y="0"/>
                  </a:moveTo>
                  <a:lnTo>
                    <a:pt x="13732763" y="0"/>
                  </a:lnTo>
                  <a:lnTo>
                    <a:pt x="13732763" y="11614023"/>
                  </a:lnTo>
                  <a:lnTo>
                    <a:pt x="0" y="11614023"/>
                  </a:lnTo>
                  <a:lnTo>
                    <a:pt x="0" y="0"/>
                  </a:lnTo>
                  <a:close/>
                </a:path>
              </a:pathLst>
            </a:custGeom>
            <a:blipFill>
              <a:blip r:embed="rId2"/>
              <a:stretch>
                <a:fillRect l="-251" r="-251"/>
              </a:stretch>
            </a:blipFill>
          </p:spPr>
          <p:txBody>
            <a:bodyPr/>
            <a:lstStyle/>
            <a:p>
              <a:endParaRPr lang="en-SG"/>
            </a:p>
          </p:txBody>
        </p:sp>
      </p:grpSp>
      <p:sp>
        <p:nvSpPr>
          <p:cNvPr id="4" name="Freeform 4"/>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3">
              <a:extLst>
                <a:ext uri="{96DAC541-7B7A-43D3-8B79-37D633B846F1}">
                  <asvg:svgBlip xmlns:asvg="http://schemas.microsoft.com/office/drawing/2016/SVG/main" r:embed="rId4"/>
                </a:ext>
              </a:extLst>
            </a:blip>
            <a:stretch>
              <a:fillRect t="-236" b="-236"/>
            </a:stretch>
          </a:blipFill>
        </p:spPr>
        <p:txBody>
          <a:bodyPr/>
          <a:lstStyle/>
          <a:p>
            <a:endParaRPr lang="en-SG"/>
          </a:p>
        </p:txBody>
      </p:sp>
      <p:sp>
        <p:nvSpPr>
          <p:cNvPr id="5" name="Freeform 5"/>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6" name="TextBox 6"/>
          <p:cNvSpPr txBox="1"/>
          <p:nvPr/>
        </p:nvSpPr>
        <p:spPr>
          <a:xfrm>
            <a:off x="3761270" y="2612851"/>
            <a:ext cx="10505229" cy="1454786"/>
          </a:xfrm>
          <a:prstGeom prst="rect">
            <a:avLst/>
          </a:prstGeom>
        </p:spPr>
        <p:txBody>
          <a:bodyPr lIns="0" tIns="0" rIns="0" bIns="0" rtlCol="0" anchor="t">
            <a:spAutoFit/>
          </a:bodyPr>
          <a:lstStyle/>
          <a:p>
            <a:pPr algn="ctr">
              <a:lnSpc>
                <a:spcPts val="10638"/>
              </a:lnSpc>
            </a:pPr>
            <a:r>
              <a:rPr lang="en-US" sz="7598">
                <a:solidFill>
                  <a:srgbClr val="FFFFFF"/>
                </a:solidFill>
                <a:latin typeface="Anton"/>
                <a:ea typeface="Anton"/>
                <a:cs typeface="Anton"/>
                <a:sym typeface="Anton"/>
              </a:rPr>
              <a:t>CASE COMPETITION TOPIC</a:t>
            </a:r>
          </a:p>
        </p:txBody>
      </p:sp>
      <p:sp>
        <p:nvSpPr>
          <p:cNvPr id="7" name="TextBox 7"/>
          <p:cNvSpPr txBox="1"/>
          <p:nvPr/>
        </p:nvSpPr>
        <p:spPr>
          <a:xfrm>
            <a:off x="4646658" y="4440942"/>
            <a:ext cx="8994683" cy="2879967"/>
          </a:xfrm>
          <a:prstGeom prst="rect">
            <a:avLst/>
          </a:prstGeom>
        </p:spPr>
        <p:txBody>
          <a:bodyPr lIns="0" tIns="0" rIns="0" bIns="0" rtlCol="0" anchor="t">
            <a:spAutoFit/>
          </a:bodyPr>
          <a:lstStyle/>
          <a:p>
            <a:pPr algn="ctr">
              <a:lnSpc>
                <a:spcPts val="7064"/>
              </a:lnSpc>
            </a:pPr>
            <a:r>
              <a:rPr lang="en-US" sz="3659" spc="1258">
                <a:solidFill>
                  <a:srgbClr val="FFFFFF"/>
                </a:solidFill>
                <a:latin typeface="Raleway"/>
                <a:ea typeface="Raleway"/>
                <a:cs typeface="Raleway"/>
                <a:sym typeface="Raleway"/>
              </a:rPr>
              <a:t>FORECASTING ECONOMIC CONTRACTIONS </a:t>
            </a:r>
          </a:p>
        </p:txBody>
      </p:sp>
      <p:sp>
        <p:nvSpPr>
          <p:cNvPr id="8" name="TextBox 8"/>
          <p:cNvSpPr txBox="1"/>
          <p:nvPr/>
        </p:nvSpPr>
        <p:spPr>
          <a:xfrm>
            <a:off x="2465468" y="1001687"/>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pPr>
            <a:r>
              <a:rPr lang="en-US" sz="1166" spc="628">
                <a:solidFill>
                  <a:srgbClr val="FFFFFF"/>
                </a:solidFill>
                <a:latin typeface="Raleway"/>
                <a:ea typeface="Raleway"/>
                <a:cs typeface="Raleway"/>
                <a:sym typeface="Raleway"/>
              </a:rPr>
              <a:t>DSESC</a:t>
            </a:r>
          </a:p>
        </p:txBody>
      </p:sp>
      <p:sp>
        <p:nvSpPr>
          <p:cNvPr id="9" name="TextBox 9"/>
          <p:cNvSpPr txBox="1"/>
          <p:nvPr/>
        </p:nvSpPr>
        <p:spPr>
          <a:xfrm>
            <a:off x="1466773" y="8991985"/>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03/15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3">
              <a:extLst>
                <a:ext uri="{96DAC541-7B7A-43D3-8B79-37D633B846F1}">
                  <asvg:svgBlip xmlns:asvg="http://schemas.microsoft.com/office/drawing/2016/SVG/main" r:embed="rId4"/>
                </a:ext>
              </a:extLst>
            </a:blip>
            <a:stretch>
              <a:fillRect t="-236" b="-236"/>
            </a:stretch>
          </a:blipFill>
        </p:spPr>
        <p:txBody>
          <a:bodyPr/>
          <a:lstStyle/>
          <a:p>
            <a:endParaRPr lang="en-SG"/>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grpSp>
        <p:nvGrpSpPr>
          <p:cNvPr id="4" name="Group 4"/>
          <p:cNvGrpSpPr/>
          <p:nvPr/>
        </p:nvGrpSpPr>
        <p:grpSpPr>
          <a:xfrm rot="-5400000">
            <a:off x="1387722" y="2923197"/>
            <a:ext cx="6127209" cy="5154515"/>
            <a:chOff x="0" y="0"/>
            <a:chExt cx="8169612" cy="6872687"/>
          </a:xfrm>
        </p:grpSpPr>
        <p:sp>
          <p:nvSpPr>
            <p:cNvPr id="5" name="Freeform 5"/>
            <p:cNvSpPr/>
            <p:nvPr/>
          </p:nvSpPr>
          <p:spPr>
            <a:xfrm>
              <a:off x="0" y="0"/>
              <a:ext cx="8169656" cy="6872732"/>
            </a:xfrm>
            <a:custGeom>
              <a:avLst/>
              <a:gdLst/>
              <a:ahLst/>
              <a:cxnLst/>
              <a:rect l="l" t="t" r="r" b="b"/>
              <a:pathLst>
                <a:path w="8169656" h="6872732">
                  <a:moveTo>
                    <a:pt x="0" y="0"/>
                  </a:moveTo>
                  <a:lnTo>
                    <a:pt x="8169656" y="0"/>
                  </a:lnTo>
                  <a:lnTo>
                    <a:pt x="8169656" y="6872732"/>
                  </a:lnTo>
                  <a:lnTo>
                    <a:pt x="0" y="6872732"/>
                  </a:lnTo>
                  <a:lnTo>
                    <a:pt x="0" y="0"/>
                  </a:lnTo>
                  <a:close/>
                </a:path>
              </a:pathLst>
            </a:custGeom>
            <a:blipFill>
              <a:blip r:embed="rId7"/>
              <a:stretch>
                <a:fillRect t="-13" b="-13"/>
              </a:stretch>
            </a:blipFill>
          </p:spPr>
          <p:txBody>
            <a:bodyPr/>
            <a:lstStyle/>
            <a:p>
              <a:endParaRPr lang="en-SG"/>
            </a:p>
          </p:txBody>
        </p:sp>
      </p:grpSp>
      <p:grpSp>
        <p:nvGrpSpPr>
          <p:cNvPr id="6" name="Group 6"/>
          <p:cNvGrpSpPr/>
          <p:nvPr/>
        </p:nvGrpSpPr>
        <p:grpSpPr>
          <a:xfrm>
            <a:off x="2471791" y="3551374"/>
            <a:ext cx="4059704" cy="3873694"/>
            <a:chOff x="0" y="0"/>
            <a:chExt cx="5412939" cy="5164925"/>
          </a:xfrm>
        </p:grpSpPr>
        <p:sp>
          <p:nvSpPr>
            <p:cNvPr id="7" name="Freeform 7"/>
            <p:cNvSpPr/>
            <p:nvPr/>
          </p:nvSpPr>
          <p:spPr>
            <a:xfrm>
              <a:off x="0" y="0"/>
              <a:ext cx="5412994" cy="5164963"/>
            </a:xfrm>
            <a:custGeom>
              <a:avLst/>
              <a:gdLst/>
              <a:ahLst/>
              <a:cxnLst/>
              <a:rect l="l" t="t" r="r" b="b"/>
              <a:pathLst>
                <a:path w="5412994" h="5164963">
                  <a:moveTo>
                    <a:pt x="0" y="0"/>
                  </a:moveTo>
                  <a:lnTo>
                    <a:pt x="5412994" y="0"/>
                  </a:lnTo>
                  <a:lnTo>
                    <a:pt x="5412994" y="5164963"/>
                  </a:lnTo>
                  <a:lnTo>
                    <a:pt x="0" y="5164963"/>
                  </a:lnTo>
                  <a:close/>
                </a:path>
              </a:pathLst>
            </a:custGeom>
            <a:blipFill>
              <a:blip r:embed="rId8"/>
              <a:stretch>
                <a:fillRect l="-21540" r="-21539"/>
              </a:stretch>
            </a:blipFill>
          </p:spPr>
          <p:txBody>
            <a:bodyPr/>
            <a:lstStyle/>
            <a:p>
              <a:endParaRPr lang="en-SG"/>
            </a:p>
          </p:txBody>
        </p:sp>
      </p:grpSp>
      <p:sp>
        <p:nvSpPr>
          <p:cNvPr id="8" name="Freeform 8"/>
          <p:cNvSpPr/>
          <p:nvPr/>
        </p:nvSpPr>
        <p:spPr>
          <a:xfrm>
            <a:off x="7680156" y="4271663"/>
            <a:ext cx="407593" cy="528600"/>
          </a:xfrm>
          <a:custGeom>
            <a:avLst/>
            <a:gdLst/>
            <a:ahLst/>
            <a:cxnLst/>
            <a:rect l="l" t="t" r="r" b="b"/>
            <a:pathLst>
              <a:path w="407593" h="528600">
                <a:moveTo>
                  <a:pt x="0" y="0"/>
                </a:moveTo>
                <a:lnTo>
                  <a:pt x="407593" y="0"/>
                </a:lnTo>
                <a:lnTo>
                  <a:pt x="407593" y="528600"/>
                </a:lnTo>
                <a:lnTo>
                  <a:pt x="0" y="528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9" name="TextBox 9"/>
          <p:cNvSpPr txBox="1"/>
          <p:nvPr/>
        </p:nvSpPr>
        <p:spPr>
          <a:xfrm>
            <a:off x="2465468" y="1001687"/>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pPr>
            <a:r>
              <a:rPr lang="en-US" sz="1166" spc="628">
                <a:solidFill>
                  <a:srgbClr val="FFFFFF"/>
                </a:solidFill>
                <a:latin typeface="Raleway"/>
                <a:ea typeface="Raleway"/>
                <a:cs typeface="Raleway"/>
                <a:sym typeface="Raleway"/>
              </a:rPr>
              <a:t>DSESC</a:t>
            </a:r>
          </a:p>
        </p:txBody>
      </p:sp>
      <p:sp>
        <p:nvSpPr>
          <p:cNvPr id="10" name="TextBox 10"/>
          <p:cNvSpPr txBox="1"/>
          <p:nvPr/>
        </p:nvSpPr>
        <p:spPr>
          <a:xfrm>
            <a:off x="8369949" y="523875"/>
            <a:ext cx="6108171" cy="1353154"/>
          </a:xfrm>
          <a:prstGeom prst="rect">
            <a:avLst/>
          </a:prstGeom>
        </p:spPr>
        <p:txBody>
          <a:bodyPr lIns="0" tIns="0" rIns="0" bIns="0" rtlCol="0" anchor="t">
            <a:spAutoFit/>
          </a:bodyPr>
          <a:lstStyle/>
          <a:p>
            <a:pPr algn="l">
              <a:lnSpc>
                <a:spcPts val="11194"/>
              </a:lnSpc>
            </a:pPr>
            <a:r>
              <a:rPr lang="en-US" sz="10270">
                <a:solidFill>
                  <a:srgbClr val="FFFFFF"/>
                </a:solidFill>
                <a:latin typeface="Anton"/>
                <a:ea typeface="Anton"/>
                <a:cs typeface="Anton"/>
                <a:sym typeface="Anton"/>
              </a:rPr>
              <a:t>TASK</a:t>
            </a:r>
          </a:p>
        </p:txBody>
      </p:sp>
      <p:sp>
        <p:nvSpPr>
          <p:cNvPr id="11" name="TextBox 11"/>
          <p:cNvSpPr txBox="1"/>
          <p:nvPr/>
        </p:nvSpPr>
        <p:spPr>
          <a:xfrm>
            <a:off x="8369949" y="2105025"/>
            <a:ext cx="8443906" cy="1060883"/>
          </a:xfrm>
          <a:prstGeom prst="rect">
            <a:avLst/>
          </a:prstGeom>
        </p:spPr>
        <p:txBody>
          <a:bodyPr lIns="0" tIns="0" rIns="0" bIns="0" rtlCol="0" anchor="t">
            <a:spAutoFit/>
          </a:bodyPr>
          <a:lstStyle/>
          <a:p>
            <a:pPr algn="l">
              <a:lnSpc>
                <a:spcPts val="4050"/>
              </a:lnSpc>
            </a:pPr>
            <a:r>
              <a:rPr lang="en-US" sz="3649" b="1">
                <a:solidFill>
                  <a:srgbClr val="FFFFFF"/>
                </a:solidFill>
                <a:latin typeface="Arimo Bold"/>
                <a:ea typeface="Arimo Bold"/>
                <a:cs typeface="Arimo Bold"/>
                <a:sym typeface="Arimo Bold"/>
              </a:rPr>
              <a:t>ANALYSING AND PREDICTING ECONOMIC CONTRACTIONS</a:t>
            </a:r>
          </a:p>
        </p:txBody>
      </p:sp>
      <p:sp>
        <p:nvSpPr>
          <p:cNvPr id="12" name="TextBox 12"/>
          <p:cNvSpPr txBox="1"/>
          <p:nvPr/>
        </p:nvSpPr>
        <p:spPr>
          <a:xfrm>
            <a:off x="8369949" y="3766508"/>
            <a:ext cx="8315192" cy="5681908"/>
          </a:xfrm>
          <a:prstGeom prst="rect">
            <a:avLst/>
          </a:prstGeom>
        </p:spPr>
        <p:txBody>
          <a:bodyPr lIns="0" tIns="0" rIns="0" bIns="0" rtlCol="0" anchor="t">
            <a:spAutoFit/>
          </a:bodyPr>
          <a:lstStyle/>
          <a:p>
            <a:pPr algn="just">
              <a:lnSpc>
                <a:spcPts val="3438"/>
              </a:lnSpc>
            </a:pPr>
            <a:r>
              <a:rPr lang="en-US" sz="2149" dirty="0">
                <a:solidFill>
                  <a:srgbClr val="FFFFFF"/>
                </a:solidFill>
                <a:latin typeface="Arimo"/>
                <a:ea typeface="Arimo"/>
                <a:cs typeface="Arimo"/>
                <a:sym typeface="Arimo"/>
              </a:rPr>
              <a:t>An </a:t>
            </a:r>
            <a:r>
              <a:rPr lang="en-US" sz="2149" b="1" dirty="0">
                <a:solidFill>
                  <a:srgbClr val="FFFFFF"/>
                </a:solidFill>
                <a:latin typeface="Arimo Bold"/>
                <a:ea typeface="Arimo Bold"/>
                <a:cs typeface="Arimo Bold"/>
                <a:sym typeface="Arimo Bold"/>
              </a:rPr>
              <a:t>economic contraction</a:t>
            </a:r>
            <a:r>
              <a:rPr lang="en-US" sz="2149" dirty="0">
                <a:solidFill>
                  <a:srgbClr val="FFFFFF"/>
                </a:solidFill>
                <a:latin typeface="Arimo"/>
                <a:ea typeface="Arimo"/>
                <a:cs typeface="Arimo"/>
                <a:sym typeface="Arimo"/>
              </a:rPr>
              <a:t> is defined as</a:t>
            </a:r>
            <a:r>
              <a:rPr lang="en-US" sz="2149" b="1" dirty="0">
                <a:solidFill>
                  <a:srgbClr val="FFFFFF"/>
                </a:solidFill>
                <a:latin typeface="Arimo Bold"/>
                <a:ea typeface="Arimo Bold"/>
                <a:cs typeface="Arimo Bold"/>
                <a:sym typeface="Arimo Bold"/>
              </a:rPr>
              <a:t> a quarter of negative real GDP growth. </a:t>
            </a:r>
          </a:p>
          <a:p>
            <a:pPr algn="just">
              <a:lnSpc>
                <a:spcPts val="3438"/>
              </a:lnSpc>
            </a:pPr>
            <a:endParaRPr lang="en-US" sz="2149" b="1" dirty="0">
              <a:solidFill>
                <a:srgbClr val="FFFFFF"/>
              </a:solidFill>
              <a:latin typeface="Arimo Bold"/>
              <a:ea typeface="Arimo Bold"/>
              <a:cs typeface="Arimo Bold"/>
              <a:sym typeface="Arimo Bold"/>
            </a:endParaRPr>
          </a:p>
          <a:p>
            <a:pPr algn="just">
              <a:lnSpc>
                <a:spcPts val="3438"/>
              </a:lnSpc>
            </a:pPr>
            <a:r>
              <a:rPr lang="en-US" sz="2149" dirty="0">
                <a:solidFill>
                  <a:srgbClr val="FFFFFF"/>
                </a:solidFill>
                <a:latin typeface="Raleway"/>
                <a:ea typeface="Raleway"/>
                <a:cs typeface="Raleway"/>
                <a:sym typeface="Raleway"/>
              </a:rPr>
              <a:t>We avoid the official NBER recession definition because they take a long time to date. For example, it could take a year before a recession that has already occurred is deemed such by the business cycle dating committee. </a:t>
            </a:r>
          </a:p>
          <a:p>
            <a:pPr algn="just">
              <a:lnSpc>
                <a:spcPts val="3438"/>
              </a:lnSpc>
            </a:pPr>
            <a:endParaRPr lang="en-US" sz="2149" dirty="0">
              <a:solidFill>
                <a:srgbClr val="FFFFFF"/>
              </a:solidFill>
              <a:latin typeface="Raleway"/>
              <a:ea typeface="Raleway"/>
              <a:cs typeface="Raleway"/>
              <a:sym typeface="Raleway"/>
            </a:endParaRPr>
          </a:p>
          <a:p>
            <a:pPr algn="just">
              <a:lnSpc>
                <a:spcPts val="3438"/>
              </a:lnSpc>
            </a:pPr>
            <a:r>
              <a:rPr lang="en-US" sz="2149" dirty="0">
                <a:solidFill>
                  <a:srgbClr val="FFFFFF"/>
                </a:solidFill>
                <a:latin typeface="Raleway"/>
                <a:ea typeface="Raleway"/>
                <a:cs typeface="Raleway"/>
                <a:sym typeface="Raleway"/>
              </a:rPr>
              <a:t>Macroeconomic studies show that quarters of negative growth correlate very strongly with the official dates. Moreover, even a short-lived slowdown of the U.S. economy has the potential to impact Singapore substantially and is valuable to foresee.  </a:t>
            </a:r>
          </a:p>
          <a:p>
            <a:pPr algn="l">
              <a:lnSpc>
                <a:spcPts val="3009"/>
              </a:lnSpc>
            </a:pPr>
            <a:endParaRPr lang="en-US" sz="2149" dirty="0">
              <a:solidFill>
                <a:srgbClr val="FFFFFF"/>
              </a:solidFill>
              <a:latin typeface="Raleway"/>
              <a:ea typeface="Raleway"/>
              <a:cs typeface="Raleway"/>
              <a:sym typeface="Raleway"/>
            </a:endParaRPr>
          </a:p>
        </p:txBody>
      </p:sp>
      <p:sp>
        <p:nvSpPr>
          <p:cNvPr id="13" name="TextBox 13"/>
          <p:cNvSpPr txBox="1"/>
          <p:nvPr/>
        </p:nvSpPr>
        <p:spPr>
          <a:xfrm>
            <a:off x="1466773" y="8991985"/>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04/15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3">
              <a:extLst>
                <a:ext uri="{96DAC541-7B7A-43D3-8B79-37D633B846F1}">
                  <asvg:svgBlip xmlns:asvg="http://schemas.microsoft.com/office/drawing/2016/SVG/main" r:embed="rId4"/>
                </a:ext>
              </a:extLst>
            </a:blip>
            <a:stretch>
              <a:fillRect t="-236" b="-236"/>
            </a:stretch>
          </a:blipFill>
        </p:spPr>
        <p:txBody>
          <a:bodyPr/>
          <a:lstStyle/>
          <a:p>
            <a:endParaRPr lang="en-SG"/>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grpSp>
        <p:nvGrpSpPr>
          <p:cNvPr id="4" name="Group 4"/>
          <p:cNvGrpSpPr/>
          <p:nvPr/>
        </p:nvGrpSpPr>
        <p:grpSpPr>
          <a:xfrm rot="-5400000">
            <a:off x="1387722" y="2923197"/>
            <a:ext cx="6127209" cy="5154515"/>
            <a:chOff x="0" y="0"/>
            <a:chExt cx="8169612" cy="6872687"/>
          </a:xfrm>
        </p:grpSpPr>
        <p:sp>
          <p:nvSpPr>
            <p:cNvPr id="5" name="Freeform 5"/>
            <p:cNvSpPr/>
            <p:nvPr/>
          </p:nvSpPr>
          <p:spPr>
            <a:xfrm>
              <a:off x="0" y="0"/>
              <a:ext cx="8169656" cy="6872732"/>
            </a:xfrm>
            <a:custGeom>
              <a:avLst/>
              <a:gdLst/>
              <a:ahLst/>
              <a:cxnLst/>
              <a:rect l="l" t="t" r="r" b="b"/>
              <a:pathLst>
                <a:path w="8169656" h="6872732">
                  <a:moveTo>
                    <a:pt x="0" y="0"/>
                  </a:moveTo>
                  <a:lnTo>
                    <a:pt x="8169656" y="0"/>
                  </a:lnTo>
                  <a:lnTo>
                    <a:pt x="8169656" y="6872732"/>
                  </a:lnTo>
                  <a:lnTo>
                    <a:pt x="0" y="6872732"/>
                  </a:lnTo>
                  <a:lnTo>
                    <a:pt x="0" y="0"/>
                  </a:lnTo>
                  <a:close/>
                </a:path>
              </a:pathLst>
            </a:custGeom>
            <a:blipFill>
              <a:blip r:embed="rId7"/>
              <a:stretch>
                <a:fillRect t="-13" b="-13"/>
              </a:stretch>
            </a:blipFill>
          </p:spPr>
          <p:txBody>
            <a:bodyPr/>
            <a:lstStyle/>
            <a:p>
              <a:endParaRPr lang="en-SG"/>
            </a:p>
          </p:txBody>
        </p:sp>
      </p:grpSp>
      <p:grpSp>
        <p:nvGrpSpPr>
          <p:cNvPr id="6" name="Group 6"/>
          <p:cNvGrpSpPr/>
          <p:nvPr/>
        </p:nvGrpSpPr>
        <p:grpSpPr>
          <a:xfrm>
            <a:off x="2471791" y="3551374"/>
            <a:ext cx="4059704" cy="3873694"/>
            <a:chOff x="0" y="0"/>
            <a:chExt cx="5412939" cy="5164925"/>
          </a:xfrm>
        </p:grpSpPr>
        <p:sp>
          <p:nvSpPr>
            <p:cNvPr id="7" name="Freeform 7"/>
            <p:cNvSpPr/>
            <p:nvPr/>
          </p:nvSpPr>
          <p:spPr>
            <a:xfrm>
              <a:off x="0" y="0"/>
              <a:ext cx="5412994" cy="5164963"/>
            </a:xfrm>
            <a:custGeom>
              <a:avLst/>
              <a:gdLst/>
              <a:ahLst/>
              <a:cxnLst/>
              <a:rect l="l" t="t" r="r" b="b"/>
              <a:pathLst>
                <a:path w="5412994" h="5164963">
                  <a:moveTo>
                    <a:pt x="0" y="0"/>
                  </a:moveTo>
                  <a:lnTo>
                    <a:pt x="5412994" y="0"/>
                  </a:lnTo>
                  <a:lnTo>
                    <a:pt x="5412994" y="5164963"/>
                  </a:lnTo>
                  <a:lnTo>
                    <a:pt x="0" y="5164963"/>
                  </a:lnTo>
                  <a:close/>
                </a:path>
              </a:pathLst>
            </a:custGeom>
            <a:blipFill>
              <a:blip r:embed="rId8"/>
              <a:stretch>
                <a:fillRect l="-21540" r="-21539"/>
              </a:stretch>
            </a:blipFill>
          </p:spPr>
          <p:txBody>
            <a:bodyPr/>
            <a:lstStyle/>
            <a:p>
              <a:endParaRPr lang="en-SG"/>
            </a:p>
          </p:txBody>
        </p:sp>
      </p:grpSp>
      <p:sp>
        <p:nvSpPr>
          <p:cNvPr id="8" name="Freeform 8"/>
          <p:cNvSpPr/>
          <p:nvPr/>
        </p:nvSpPr>
        <p:spPr>
          <a:xfrm>
            <a:off x="7680156" y="4271663"/>
            <a:ext cx="407593" cy="528600"/>
          </a:xfrm>
          <a:custGeom>
            <a:avLst/>
            <a:gdLst/>
            <a:ahLst/>
            <a:cxnLst/>
            <a:rect l="l" t="t" r="r" b="b"/>
            <a:pathLst>
              <a:path w="407593" h="528600">
                <a:moveTo>
                  <a:pt x="0" y="0"/>
                </a:moveTo>
                <a:lnTo>
                  <a:pt x="407593" y="0"/>
                </a:lnTo>
                <a:lnTo>
                  <a:pt x="407593" y="528600"/>
                </a:lnTo>
                <a:lnTo>
                  <a:pt x="0" y="528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9" name="TextBox 9"/>
          <p:cNvSpPr txBox="1"/>
          <p:nvPr/>
        </p:nvSpPr>
        <p:spPr>
          <a:xfrm>
            <a:off x="2465468" y="1001687"/>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pPr>
            <a:r>
              <a:rPr lang="en-US" sz="1166" spc="628">
                <a:solidFill>
                  <a:srgbClr val="FFFFFF"/>
                </a:solidFill>
                <a:latin typeface="Raleway"/>
                <a:ea typeface="Raleway"/>
                <a:cs typeface="Raleway"/>
                <a:sym typeface="Raleway"/>
              </a:rPr>
              <a:t>DSESC</a:t>
            </a:r>
          </a:p>
        </p:txBody>
      </p:sp>
      <p:sp>
        <p:nvSpPr>
          <p:cNvPr id="10" name="TextBox 10"/>
          <p:cNvSpPr txBox="1"/>
          <p:nvPr/>
        </p:nvSpPr>
        <p:spPr>
          <a:xfrm>
            <a:off x="8369949" y="523875"/>
            <a:ext cx="6108171" cy="1353154"/>
          </a:xfrm>
          <a:prstGeom prst="rect">
            <a:avLst/>
          </a:prstGeom>
        </p:spPr>
        <p:txBody>
          <a:bodyPr lIns="0" tIns="0" rIns="0" bIns="0" rtlCol="0" anchor="t">
            <a:spAutoFit/>
          </a:bodyPr>
          <a:lstStyle/>
          <a:p>
            <a:pPr algn="l">
              <a:lnSpc>
                <a:spcPts val="11194"/>
              </a:lnSpc>
            </a:pPr>
            <a:r>
              <a:rPr lang="en-US" sz="10270">
                <a:solidFill>
                  <a:srgbClr val="FFFFFF"/>
                </a:solidFill>
                <a:latin typeface="Anton"/>
                <a:ea typeface="Anton"/>
                <a:cs typeface="Anton"/>
                <a:sym typeface="Anton"/>
              </a:rPr>
              <a:t>TASK</a:t>
            </a:r>
          </a:p>
        </p:txBody>
      </p:sp>
      <p:sp>
        <p:nvSpPr>
          <p:cNvPr id="11" name="TextBox 11"/>
          <p:cNvSpPr txBox="1"/>
          <p:nvPr/>
        </p:nvSpPr>
        <p:spPr>
          <a:xfrm>
            <a:off x="8369949" y="2105025"/>
            <a:ext cx="8443906" cy="1060883"/>
          </a:xfrm>
          <a:prstGeom prst="rect">
            <a:avLst/>
          </a:prstGeom>
        </p:spPr>
        <p:txBody>
          <a:bodyPr lIns="0" tIns="0" rIns="0" bIns="0" rtlCol="0" anchor="t">
            <a:spAutoFit/>
          </a:bodyPr>
          <a:lstStyle/>
          <a:p>
            <a:pPr algn="l">
              <a:lnSpc>
                <a:spcPts val="4050"/>
              </a:lnSpc>
            </a:pPr>
            <a:r>
              <a:rPr lang="en-US" sz="3649" b="1">
                <a:solidFill>
                  <a:srgbClr val="FFFFFF"/>
                </a:solidFill>
                <a:latin typeface="Arimo Bold"/>
                <a:ea typeface="Arimo Bold"/>
                <a:cs typeface="Arimo Bold"/>
                <a:sym typeface="Arimo Bold"/>
              </a:rPr>
              <a:t>ANALYSING AND PREDICTING ECONOMIC CONTRACTIONS</a:t>
            </a:r>
          </a:p>
        </p:txBody>
      </p:sp>
      <p:sp>
        <p:nvSpPr>
          <p:cNvPr id="12" name="TextBox 12"/>
          <p:cNvSpPr txBox="1"/>
          <p:nvPr/>
        </p:nvSpPr>
        <p:spPr>
          <a:xfrm>
            <a:off x="7924504" y="3280214"/>
            <a:ext cx="8889351" cy="7004660"/>
          </a:xfrm>
          <a:prstGeom prst="rect">
            <a:avLst/>
          </a:prstGeom>
        </p:spPr>
        <p:txBody>
          <a:bodyPr lIns="0" tIns="0" rIns="0" bIns="0" rtlCol="0" anchor="t">
            <a:spAutoFit/>
          </a:bodyPr>
          <a:lstStyle/>
          <a:p>
            <a:pPr algn="just">
              <a:lnSpc>
                <a:spcPts val="3438"/>
              </a:lnSpc>
            </a:pPr>
            <a:r>
              <a:rPr lang="en-US" sz="2149">
                <a:solidFill>
                  <a:srgbClr val="FFFFFF"/>
                </a:solidFill>
                <a:latin typeface="Raleway"/>
                <a:ea typeface="Raleway"/>
                <a:cs typeface="Raleway"/>
                <a:sym typeface="Raleway"/>
              </a:rPr>
              <a:t>Participants are required to analyse the data and predict whether an economic contraction will occur at the following forecast horizons (note the last available data is Q4, 2024):</a:t>
            </a:r>
          </a:p>
          <a:p>
            <a:pPr marL="491318" lvl="2" indent="-163773" algn="l">
              <a:lnSpc>
                <a:spcPts val="3009"/>
              </a:lnSpc>
              <a:buFont typeface="Arial"/>
              <a:buChar char="⚬"/>
            </a:pPr>
            <a:r>
              <a:rPr lang="en-US" sz="2149">
                <a:solidFill>
                  <a:srgbClr val="FFFFFF"/>
                </a:solidFill>
                <a:latin typeface="Raleway"/>
                <a:ea typeface="Raleway"/>
                <a:cs typeface="Raleway"/>
                <a:sym typeface="Raleway"/>
              </a:rPr>
              <a:t>Quarter 1, 2025 (3-month / 1-quarter horizon) </a:t>
            </a:r>
          </a:p>
          <a:p>
            <a:pPr marL="491318" lvl="2" indent="-163773" algn="l">
              <a:lnSpc>
                <a:spcPts val="3009"/>
              </a:lnSpc>
              <a:buFont typeface="Arial"/>
              <a:buChar char="⚬"/>
            </a:pPr>
            <a:r>
              <a:rPr lang="en-US" sz="2149">
                <a:solidFill>
                  <a:srgbClr val="FFFFFF"/>
                </a:solidFill>
                <a:latin typeface="Raleway"/>
                <a:ea typeface="Raleway"/>
                <a:cs typeface="Raleway"/>
                <a:sym typeface="Raleway"/>
              </a:rPr>
              <a:t>Quarter 2, 2025 (6-month / 2-quarter horizon)</a:t>
            </a:r>
          </a:p>
          <a:p>
            <a:pPr marL="491318" lvl="2" indent="-163773" algn="l">
              <a:lnSpc>
                <a:spcPts val="3009"/>
              </a:lnSpc>
              <a:buFont typeface="Arial"/>
              <a:buChar char="⚬"/>
            </a:pPr>
            <a:r>
              <a:rPr lang="en-US" sz="2149">
                <a:solidFill>
                  <a:srgbClr val="FFFFFF"/>
                </a:solidFill>
                <a:latin typeface="Raleway"/>
                <a:ea typeface="Raleway"/>
                <a:cs typeface="Raleway"/>
                <a:sym typeface="Raleway"/>
              </a:rPr>
              <a:t>Quarter 4, 2025 (4 quarters / 1-year horizon)</a:t>
            </a:r>
          </a:p>
          <a:p>
            <a:pPr marL="491318" lvl="2" indent="-163773" algn="l">
              <a:lnSpc>
                <a:spcPts val="3009"/>
              </a:lnSpc>
            </a:pPr>
            <a:endParaRPr lang="en-US" sz="2149">
              <a:solidFill>
                <a:srgbClr val="FFFFFF"/>
              </a:solidFill>
              <a:latin typeface="Raleway"/>
              <a:ea typeface="Raleway"/>
              <a:cs typeface="Raleway"/>
              <a:sym typeface="Raleway"/>
            </a:endParaRPr>
          </a:p>
          <a:p>
            <a:pPr marL="491318" lvl="2" indent="-163773" algn="l">
              <a:lnSpc>
                <a:spcPts val="3009"/>
              </a:lnSpc>
            </a:pPr>
            <a:r>
              <a:rPr lang="en-US" sz="2149">
                <a:solidFill>
                  <a:srgbClr val="FFFFFF"/>
                </a:solidFill>
                <a:latin typeface="Raleway"/>
                <a:ea typeface="Raleway"/>
                <a:cs typeface="Raleway"/>
                <a:sym typeface="Raleway"/>
              </a:rPr>
              <a:t>For example, if your data is up to Q1 2005, a 3-month horizon would entail predicting an economic recession in Q2 2005, while a 6-month horizon would be for Q3 2005.</a:t>
            </a:r>
          </a:p>
          <a:p>
            <a:pPr marL="491318" lvl="2" indent="-163773" algn="l">
              <a:lnSpc>
                <a:spcPts val="3009"/>
              </a:lnSpc>
            </a:pPr>
            <a:endParaRPr lang="en-US" sz="2149">
              <a:solidFill>
                <a:srgbClr val="FFFFFF"/>
              </a:solidFill>
              <a:latin typeface="Raleway"/>
              <a:ea typeface="Raleway"/>
              <a:cs typeface="Raleway"/>
              <a:sym typeface="Raleway"/>
            </a:endParaRPr>
          </a:p>
          <a:p>
            <a:pPr marL="491318" lvl="2" indent="-163773" algn="l">
              <a:lnSpc>
                <a:spcPts val="3009"/>
              </a:lnSpc>
            </a:pPr>
            <a:r>
              <a:rPr lang="en-US" sz="2149">
                <a:solidFill>
                  <a:srgbClr val="FFFFFF"/>
                </a:solidFill>
                <a:latin typeface="Raleway"/>
                <a:ea typeface="Raleway"/>
                <a:cs typeface="Raleway"/>
                <a:sym typeface="Raleway"/>
              </a:rPr>
              <a:t>Do take note that we are not predicting whether a contraction will happen at some point throughout the entire forecast horizon but whether there will be an economic downturn during the final quarter of the forecast horizon. If no contraction is predicted, you may want to comment on the forecasted growth prospects of the economy, if you model allows it.</a:t>
            </a:r>
          </a:p>
          <a:p>
            <a:pPr marL="491318" lvl="2" indent="-163773" algn="l">
              <a:lnSpc>
                <a:spcPts val="3009"/>
              </a:lnSpc>
            </a:pPr>
            <a:endParaRPr lang="en-US" sz="2149">
              <a:solidFill>
                <a:srgbClr val="FFFFFF"/>
              </a:solidFill>
              <a:latin typeface="Raleway"/>
              <a:ea typeface="Raleway"/>
              <a:cs typeface="Raleway"/>
              <a:sym typeface="Raleway"/>
            </a:endParaRPr>
          </a:p>
        </p:txBody>
      </p:sp>
      <p:sp>
        <p:nvSpPr>
          <p:cNvPr id="13" name="TextBox 13"/>
          <p:cNvSpPr txBox="1"/>
          <p:nvPr/>
        </p:nvSpPr>
        <p:spPr>
          <a:xfrm>
            <a:off x="1466773" y="8991985"/>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04/15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t="-236" b="-236"/>
            </a:stretch>
          </a:blipFill>
        </p:spPr>
        <p:txBody>
          <a:bodyPr/>
          <a:lstStyle/>
          <a:p>
            <a:endParaRPr lang="en-SG"/>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TextBox 4"/>
          <p:cNvSpPr txBox="1"/>
          <p:nvPr/>
        </p:nvSpPr>
        <p:spPr>
          <a:xfrm>
            <a:off x="7173232" y="1707330"/>
            <a:ext cx="6555745" cy="886516"/>
          </a:xfrm>
          <a:prstGeom prst="rect">
            <a:avLst/>
          </a:prstGeom>
        </p:spPr>
        <p:txBody>
          <a:bodyPr lIns="0" tIns="0" rIns="0" bIns="0" rtlCol="0" anchor="t">
            <a:spAutoFit/>
          </a:bodyPr>
          <a:lstStyle/>
          <a:p>
            <a:pPr algn="l">
              <a:lnSpc>
                <a:spcPts val="7485"/>
              </a:lnSpc>
            </a:pPr>
            <a:r>
              <a:rPr lang="en-US" sz="6867">
                <a:solidFill>
                  <a:srgbClr val="FFFFFF"/>
                </a:solidFill>
                <a:latin typeface="Anton"/>
                <a:ea typeface="Anton"/>
                <a:cs typeface="Anton"/>
                <a:sym typeface="Anton"/>
              </a:rPr>
              <a:t>DATASET OVERVIEW</a:t>
            </a:r>
          </a:p>
        </p:txBody>
      </p:sp>
      <p:grpSp>
        <p:nvGrpSpPr>
          <p:cNvPr id="5" name="Group 5"/>
          <p:cNvGrpSpPr/>
          <p:nvPr/>
        </p:nvGrpSpPr>
        <p:grpSpPr>
          <a:xfrm>
            <a:off x="-889149" y="2343823"/>
            <a:ext cx="7153125" cy="6255802"/>
            <a:chOff x="0" y="0"/>
            <a:chExt cx="9537500" cy="8341069"/>
          </a:xfrm>
        </p:grpSpPr>
        <p:sp>
          <p:nvSpPr>
            <p:cNvPr id="6" name="Freeform 6"/>
            <p:cNvSpPr/>
            <p:nvPr/>
          </p:nvSpPr>
          <p:spPr>
            <a:xfrm>
              <a:off x="0" y="0"/>
              <a:ext cx="9537446" cy="8341106"/>
            </a:xfrm>
            <a:custGeom>
              <a:avLst/>
              <a:gdLst/>
              <a:ahLst/>
              <a:cxnLst/>
              <a:rect l="l" t="t" r="r" b="b"/>
              <a:pathLst>
                <a:path w="9537446" h="8341106">
                  <a:moveTo>
                    <a:pt x="0" y="0"/>
                  </a:moveTo>
                  <a:lnTo>
                    <a:pt x="9537446" y="0"/>
                  </a:lnTo>
                  <a:lnTo>
                    <a:pt x="9537446" y="8341106"/>
                  </a:lnTo>
                  <a:lnTo>
                    <a:pt x="0" y="8341106"/>
                  </a:lnTo>
                  <a:lnTo>
                    <a:pt x="0" y="0"/>
                  </a:lnTo>
                  <a:close/>
                </a:path>
              </a:pathLst>
            </a:custGeom>
            <a:blipFill>
              <a:blip r:embed="rId6"/>
              <a:stretch>
                <a:fillRect l="-6" r="-6"/>
              </a:stretch>
            </a:blipFill>
          </p:spPr>
          <p:txBody>
            <a:bodyPr/>
            <a:lstStyle/>
            <a:p>
              <a:endParaRPr lang="en-SG"/>
            </a:p>
          </p:txBody>
        </p:sp>
      </p:grpSp>
      <p:sp>
        <p:nvSpPr>
          <p:cNvPr id="7" name="TextBox 7"/>
          <p:cNvSpPr txBox="1"/>
          <p:nvPr/>
        </p:nvSpPr>
        <p:spPr>
          <a:xfrm>
            <a:off x="2465468" y="1001687"/>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pPr>
            <a:r>
              <a:rPr lang="en-US" sz="1166" spc="628">
                <a:solidFill>
                  <a:srgbClr val="FFFFFF"/>
                </a:solidFill>
                <a:latin typeface="Raleway"/>
                <a:ea typeface="Raleway"/>
                <a:cs typeface="Raleway"/>
                <a:sym typeface="Raleway"/>
              </a:rPr>
              <a:t>DSESC</a:t>
            </a:r>
          </a:p>
        </p:txBody>
      </p:sp>
      <p:sp>
        <p:nvSpPr>
          <p:cNvPr id="8" name="TextBox 8"/>
          <p:cNvSpPr txBox="1"/>
          <p:nvPr/>
        </p:nvSpPr>
        <p:spPr>
          <a:xfrm>
            <a:off x="6646708" y="2985112"/>
            <a:ext cx="10593542" cy="6639535"/>
          </a:xfrm>
          <a:prstGeom prst="rect">
            <a:avLst/>
          </a:prstGeom>
        </p:spPr>
        <p:txBody>
          <a:bodyPr lIns="0" tIns="0" rIns="0" bIns="0" rtlCol="0" anchor="t">
            <a:spAutoFit/>
          </a:bodyPr>
          <a:lstStyle/>
          <a:p>
            <a:pPr algn="l">
              <a:lnSpc>
                <a:spcPts val="3149"/>
              </a:lnSpc>
            </a:pPr>
            <a:r>
              <a:rPr lang="en-US" sz="2249">
                <a:solidFill>
                  <a:srgbClr val="FFFFFF"/>
                </a:solidFill>
                <a:latin typeface="Raleway"/>
                <a:ea typeface="Raleway"/>
                <a:cs typeface="Raleway"/>
                <a:sym typeface="Raleway"/>
              </a:rPr>
              <a:t>The dataset we are using is from the Federal Reserve Economic Data (FRED).</a:t>
            </a:r>
          </a:p>
          <a:p>
            <a:pPr algn="l">
              <a:lnSpc>
                <a:spcPts val="3149"/>
              </a:lnSpc>
            </a:pPr>
            <a:endParaRPr lang="en-US" sz="2249">
              <a:solidFill>
                <a:srgbClr val="FFFFFF"/>
              </a:solidFill>
              <a:latin typeface="Raleway"/>
              <a:ea typeface="Raleway"/>
              <a:cs typeface="Raleway"/>
              <a:sym typeface="Raleway"/>
            </a:endParaRPr>
          </a:p>
          <a:p>
            <a:pPr algn="l">
              <a:lnSpc>
                <a:spcPts val="3149"/>
              </a:lnSpc>
            </a:pPr>
            <a:r>
              <a:rPr lang="en-US" sz="2249">
                <a:solidFill>
                  <a:srgbClr val="FFFFFF"/>
                </a:solidFill>
                <a:latin typeface="Raleway"/>
                <a:ea typeface="Raleway"/>
                <a:cs typeface="Raleway"/>
                <a:sym typeface="Raleway"/>
              </a:rPr>
              <a:t>FRED-MD and FRED-QD are comprehensive macroeconomic databases designed for big data analysis. They offer monthly and quarterly datasets that are updated in real-time that aid in the study of business cycles.</a:t>
            </a:r>
          </a:p>
          <a:p>
            <a:pPr algn="l">
              <a:lnSpc>
                <a:spcPts val="3149"/>
              </a:lnSpc>
            </a:pPr>
            <a:endParaRPr lang="en-US" sz="2249">
              <a:solidFill>
                <a:srgbClr val="FFFFFF"/>
              </a:solidFill>
              <a:latin typeface="Raleway"/>
              <a:ea typeface="Raleway"/>
              <a:cs typeface="Raleway"/>
              <a:sym typeface="Raleway"/>
            </a:endParaRPr>
          </a:p>
          <a:p>
            <a:pPr algn="l">
              <a:lnSpc>
                <a:spcPts val="3149"/>
              </a:lnSpc>
            </a:pPr>
            <a:r>
              <a:rPr lang="en-US" sz="2249">
                <a:solidFill>
                  <a:srgbClr val="FFFFFF"/>
                </a:solidFill>
                <a:latin typeface="Raleway"/>
                <a:ea typeface="Raleway"/>
                <a:cs typeface="Raleway"/>
                <a:sym typeface="Raleway"/>
              </a:rPr>
              <a:t>It contains detailed U.S. economic indicators, such as:</a:t>
            </a:r>
          </a:p>
          <a:p>
            <a:pPr marL="514179" lvl="2" indent="-171393" algn="l">
              <a:lnSpc>
                <a:spcPts val="3149"/>
              </a:lnSpc>
              <a:buFont typeface="Arial"/>
              <a:buChar char="⚬"/>
            </a:pPr>
            <a:r>
              <a:rPr lang="en-US" sz="2249">
                <a:solidFill>
                  <a:srgbClr val="FFFFFF"/>
                </a:solidFill>
                <a:latin typeface="Raleway"/>
                <a:ea typeface="Raleway"/>
                <a:cs typeface="Raleway"/>
                <a:sym typeface="Raleway"/>
              </a:rPr>
              <a:t>Real GDP and its components</a:t>
            </a:r>
          </a:p>
          <a:p>
            <a:pPr marL="514179" lvl="2" indent="-171393" algn="l">
              <a:lnSpc>
                <a:spcPts val="3149"/>
              </a:lnSpc>
              <a:buFont typeface="Arial"/>
              <a:buChar char="⚬"/>
            </a:pPr>
            <a:r>
              <a:rPr lang="en-US" sz="2249">
                <a:solidFill>
                  <a:srgbClr val="FFFFFF"/>
                </a:solidFill>
                <a:latin typeface="Raleway"/>
                <a:ea typeface="Raleway"/>
                <a:cs typeface="Raleway"/>
                <a:sym typeface="Raleway"/>
              </a:rPr>
              <a:t>Labor market data</a:t>
            </a:r>
          </a:p>
          <a:p>
            <a:pPr marL="514179" lvl="2" indent="-171393" algn="l">
              <a:lnSpc>
                <a:spcPts val="3149"/>
              </a:lnSpc>
              <a:buFont typeface="Arial"/>
              <a:buChar char="⚬"/>
            </a:pPr>
            <a:r>
              <a:rPr lang="en-US" sz="2249">
                <a:solidFill>
                  <a:srgbClr val="FFFFFF"/>
                </a:solidFill>
                <a:latin typeface="Raleway"/>
                <a:ea typeface="Raleway"/>
                <a:cs typeface="Raleway"/>
                <a:sym typeface="Raleway"/>
              </a:rPr>
              <a:t>Inflation metrics</a:t>
            </a:r>
          </a:p>
          <a:p>
            <a:pPr marL="514179" lvl="2" indent="-171393" algn="l">
              <a:lnSpc>
                <a:spcPts val="3149"/>
              </a:lnSpc>
              <a:buFont typeface="Arial"/>
              <a:buChar char="⚬"/>
            </a:pPr>
            <a:r>
              <a:rPr lang="en-US" sz="2249">
                <a:solidFill>
                  <a:srgbClr val="FFFFFF"/>
                </a:solidFill>
                <a:latin typeface="Raleway"/>
                <a:ea typeface="Raleway"/>
                <a:cs typeface="Raleway"/>
                <a:sym typeface="Raleway"/>
              </a:rPr>
              <a:t>Industry-specific statistics</a:t>
            </a:r>
          </a:p>
          <a:p>
            <a:pPr marL="514179" lvl="2" indent="-171393" algn="l">
              <a:lnSpc>
                <a:spcPts val="3149"/>
              </a:lnSpc>
            </a:pPr>
            <a:endParaRPr lang="en-US" sz="2249">
              <a:solidFill>
                <a:srgbClr val="FFFFFF"/>
              </a:solidFill>
              <a:latin typeface="Raleway"/>
              <a:ea typeface="Raleway"/>
              <a:cs typeface="Raleway"/>
              <a:sym typeface="Raleway"/>
            </a:endParaRPr>
          </a:p>
          <a:p>
            <a:pPr marL="514179" lvl="2" indent="-171393" algn="l">
              <a:lnSpc>
                <a:spcPts val="3149"/>
              </a:lnSpc>
            </a:pPr>
            <a:r>
              <a:rPr lang="en-US" sz="2249">
                <a:solidFill>
                  <a:srgbClr val="FFFFFF"/>
                </a:solidFill>
                <a:latin typeface="Raleway"/>
                <a:ea typeface="Raleway"/>
                <a:cs typeface="Raleway"/>
                <a:sym typeface="Raleway"/>
              </a:rPr>
              <a:t>Participants can choose to use monthly or quarterly data as they see fit.</a:t>
            </a:r>
          </a:p>
          <a:p>
            <a:pPr marL="514179" lvl="2" indent="-171393" algn="l">
              <a:lnSpc>
                <a:spcPts val="3149"/>
              </a:lnSpc>
            </a:pPr>
            <a:endParaRPr lang="en-US" sz="2249">
              <a:solidFill>
                <a:srgbClr val="FFFFFF"/>
              </a:solidFill>
              <a:latin typeface="Raleway"/>
              <a:ea typeface="Raleway"/>
              <a:cs typeface="Raleway"/>
              <a:sym typeface="Raleway"/>
            </a:endParaRPr>
          </a:p>
          <a:p>
            <a:pPr marL="514179" lvl="2" indent="-171393" algn="l">
              <a:lnSpc>
                <a:spcPts val="3149"/>
              </a:lnSpc>
            </a:pPr>
            <a:r>
              <a:rPr lang="en-US" sz="2249">
                <a:solidFill>
                  <a:srgbClr val="FFFFFF"/>
                </a:solidFill>
                <a:latin typeface="Raleway"/>
                <a:ea typeface="Raleway"/>
                <a:cs typeface="Raleway"/>
                <a:sym typeface="Raleway"/>
              </a:rPr>
              <a:t>The dataset can be found on the Databusters Github Repository. Additional information about the dataset and working papers can be found </a:t>
            </a:r>
            <a:r>
              <a:rPr lang="en-US" sz="2249" u="sng">
                <a:solidFill>
                  <a:srgbClr val="0000FF"/>
                </a:solidFill>
                <a:latin typeface="Raleway"/>
                <a:ea typeface="Raleway"/>
                <a:cs typeface="Raleway"/>
                <a:sym typeface="Raleway"/>
                <a:hlinkClick r:id="rId7" tooltip="https://www.stlouisfed.org/research/economists/mccracken/fred-databases"/>
              </a:rPr>
              <a:t>here</a:t>
            </a:r>
            <a:r>
              <a:rPr lang="en-US" sz="2249">
                <a:solidFill>
                  <a:srgbClr val="FFFFFF"/>
                </a:solidFill>
                <a:latin typeface="Raleway"/>
                <a:ea typeface="Raleway"/>
                <a:cs typeface="Raleway"/>
                <a:sym typeface="Raleway"/>
              </a:rPr>
              <a:t>.</a:t>
            </a:r>
          </a:p>
          <a:p>
            <a:pPr marL="514179" lvl="2" indent="-171393" algn="l">
              <a:lnSpc>
                <a:spcPts val="3289"/>
              </a:lnSpc>
            </a:pPr>
            <a:endParaRPr lang="en-US" sz="2249">
              <a:solidFill>
                <a:srgbClr val="FFFFFF"/>
              </a:solidFill>
              <a:latin typeface="Raleway"/>
              <a:ea typeface="Raleway"/>
              <a:cs typeface="Raleway"/>
              <a:sym typeface="Raleway"/>
            </a:endParaRPr>
          </a:p>
        </p:txBody>
      </p:sp>
      <p:sp>
        <p:nvSpPr>
          <p:cNvPr id="9" name="TextBox 9"/>
          <p:cNvSpPr txBox="1"/>
          <p:nvPr/>
        </p:nvSpPr>
        <p:spPr>
          <a:xfrm>
            <a:off x="1466773" y="8991985"/>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05/15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t="-236" b="-236"/>
            </a:stretch>
          </a:blipFill>
        </p:spPr>
        <p:txBody>
          <a:bodyPr/>
          <a:lstStyle/>
          <a:p>
            <a:endParaRPr lang="en-SG"/>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grpSp>
        <p:nvGrpSpPr>
          <p:cNvPr id="4" name="Group 4"/>
          <p:cNvGrpSpPr/>
          <p:nvPr/>
        </p:nvGrpSpPr>
        <p:grpSpPr>
          <a:xfrm>
            <a:off x="-1742302" y="6419819"/>
            <a:ext cx="4929188" cy="4923026"/>
            <a:chOff x="0" y="0"/>
            <a:chExt cx="6572251" cy="6564035"/>
          </a:xfrm>
        </p:grpSpPr>
        <p:sp>
          <p:nvSpPr>
            <p:cNvPr id="5" name="Freeform 5"/>
            <p:cNvSpPr/>
            <p:nvPr/>
          </p:nvSpPr>
          <p:spPr>
            <a:xfrm>
              <a:off x="0" y="0"/>
              <a:ext cx="6572250" cy="6563995"/>
            </a:xfrm>
            <a:custGeom>
              <a:avLst/>
              <a:gdLst/>
              <a:ahLst/>
              <a:cxnLst/>
              <a:rect l="l" t="t" r="r" b="b"/>
              <a:pathLst>
                <a:path w="6572250" h="6563995">
                  <a:moveTo>
                    <a:pt x="0" y="0"/>
                  </a:moveTo>
                  <a:lnTo>
                    <a:pt x="6572250" y="0"/>
                  </a:lnTo>
                  <a:lnTo>
                    <a:pt x="6572250" y="6563995"/>
                  </a:lnTo>
                  <a:lnTo>
                    <a:pt x="0" y="6563995"/>
                  </a:lnTo>
                  <a:lnTo>
                    <a:pt x="0" y="0"/>
                  </a:lnTo>
                  <a:close/>
                </a:path>
              </a:pathLst>
            </a:custGeom>
            <a:blipFill>
              <a:blip r:embed="rId6"/>
              <a:stretch>
                <a:fillRect l="-2" r="-2"/>
              </a:stretch>
            </a:blipFill>
          </p:spPr>
          <p:txBody>
            <a:bodyPr/>
            <a:lstStyle/>
            <a:p>
              <a:endParaRPr lang="en-SG"/>
            </a:p>
          </p:txBody>
        </p:sp>
      </p:grpSp>
      <p:sp>
        <p:nvSpPr>
          <p:cNvPr id="6" name="TextBox 6"/>
          <p:cNvSpPr txBox="1"/>
          <p:nvPr/>
        </p:nvSpPr>
        <p:spPr>
          <a:xfrm>
            <a:off x="2465468" y="1001687"/>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pPr>
            <a:r>
              <a:rPr lang="en-US" sz="1166" spc="628">
                <a:solidFill>
                  <a:srgbClr val="FFFFFF"/>
                </a:solidFill>
                <a:latin typeface="Raleway"/>
                <a:ea typeface="Raleway"/>
                <a:cs typeface="Raleway"/>
                <a:sym typeface="Raleway"/>
              </a:rPr>
              <a:t>DSESC</a:t>
            </a:r>
          </a:p>
        </p:txBody>
      </p:sp>
      <p:sp>
        <p:nvSpPr>
          <p:cNvPr id="7" name="TextBox 7"/>
          <p:cNvSpPr txBox="1"/>
          <p:nvPr/>
        </p:nvSpPr>
        <p:spPr>
          <a:xfrm>
            <a:off x="1767720" y="1630402"/>
            <a:ext cx="14752560" cy="1480844"/>
          </a:xfrm>
          <a:prstGeom prst="rect">
            <a:avLst/>
          </a:prstGeom>
        </p:spPr>
        <p:txBody>
          <a:bodyPr lIns="0" tIns="0" rIns="0" bIns="0" rtlCol="0" anchor="t">
            <a:spAutoFit/>
          </a:bodyPr>
          <a:lstStyle/>
          <a:p>
            <a:pPr algn="ctr">
              <a:lnSpc>
                <a:spcPts val="12238"/>
              </a:lnSpc>
            </a:pPr>
            <a:r>
              <a:rPr lang="en-US" sz="11229">
                <a:solidFill>
                  <a:srgbClr val="FFFFFF"/>
                </a:solidFill>
                <a:latin typeface="Anton"/>
                <a:ea typeface="Anton"/>
                <a:cs typeface="Anton"/>
                <a:sym typeface="Anton"/>
              </a:rPr>
              <a:t>GUIDELINES</a:t>
            </a:r>
          </a:p>
        </p:txBody>
      </p:sp>
      <p:sp>
        <p:nvSpPr>
          <p:cNvPr id="8" name="Freeform 8"/>
          <p:cNvSpPr/>
          <p:nvPr/>
        </p:nvSpPr>
        <p:spPr>
          <a:xfrm>
            <a:off x="1643835" y="4353886"/>
            <a:ext cx="2246615" cy="4186353"/>
          </a:xfrm>
          <a:custGeom>
            <a:avLst/>
            <a:gdLst/>
            <a:ahLst/>
            <a:cxnLst/>
            <a:rect l="l" t="t" r="r" b="b"/>
            <a:pathLst>
              <a:path w="2246615" h="4186353">
                <a:moveTo>
                  <a:pt x="0" y="0"/>
                </a:moveTo>
                <a:lnTo>
                  <a:pt x="2246615" y="0"/>
                </a:lnTo>
                <a:lnTo>
                  <a:pt x="2246615" y="4186353"/>
                </a:lnTo>
                <a:lnTo>
                  <a:pt x="0" y="41863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9" name="Freeform 9"/>
          <p:cNvSpPr/>
          <p:nvPr/>
        </p:nvSpPr>
        <p:spPr>
          <a:xfrm>
            <a:off x="1643835" y="3151013"/>
            <a:ext cx="2246615" cy="1343027"/>
          </a:xfrm>
          <a:custGeom>
            <a:avLst/>
            <a:gdLst/>
            <a:ahLst/>
            <a:cxnLst/>
            <a:rect l="l" t="t" r="r" b="b"/>
            <a:pathLst>
              <a:path w="2246615" h="1343027">
                <a:moveTo>
                  <a:pt x="0" y="0"/>
                </a:moveTo>
                <a:lnTo>
                  <a:pt x="2246615" y="0"/>
                </a:lnTo>
                <a:lnTo>
                  <a:pt x="2246615" y="1343027"/>
                </a:lnTo>
                <a:lnTo>
                  <a:pt x="0" y="13430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10" name="TextBox 10"/>
          <p:cNvSpPr txBox="1"/>
          <p:nvPr/>
        </p:nvSpPr>
        <p:spPr>
          <a:xfrm>
            <a:off x="1737113" y="3557007"/>
            <a:ext cx="2060060" cy="694798"/>
          </a:xfrm>
          <a:prstGeom prst="rect">
            <a:avLst/>
          </a:prstGeom>
        </p:spPr>
        <p:txBody>
          <a:bodyPr lIns="0" tIns="0" rIns="0" bIns="0" rtlCol="0" anchor="t">
            <a:spAutoFit/>
          </a:bodyPr>
          <a:lstStyle/>
          <a:p>
            <a:pPr algn="ctr">
              <a:lnSpc>
                <a:spcPts val="2718"/>
              </a:lnSpc>
            </a:pPr>
            <a:r>
              <a:rPr lang="en-US" sz="2449" b="1">
                <a:solidFill>
                  <a:srgbClr val="FFFFFF"/>
                </a:solidFill>
                <a:latin typeface="Arimo Bold"/>
                <a:ea typeface="Arimo Bold"/>
                <a:cs typeface="Arimo Bold"/>
                <a:sym typeface="Arimo Bold"/>
              </a:rPr>
              <a:t>Descriptive Statistics</a:t>
            </a:r>
          </a:p>
        </p:txBody>
      </p:sp>
      <p:sp>
        <p:nvSpPr>
          <p:cNvPr id="11" name="TextBox 11"/>
          <p:cNvSpPr txBox="1"/>
          <p:nvPr/>
        </p:nvSpPr>
        <p:spPr>
          <a:xfrm>
            <a:off x="1662885" y="4615714"/>
            <a:ext cx="2082557" cy="2962661"/>
          </a:xfrm>
          <a:prstGeom prst="rect">
            <a:avLst/>
          </a:prstGeom>
        </p:spPr>
        <p:txBody>
          <a:bodyPr lIns="0" tIns="0" rIns="0" bIns="0" rtlCol="0" anchor="t">
            <a:spAutoFit/>
          </a:bodyPr>
          <a:lstStyle/>
          <a:p>
            <a:pPr marL="425054" lvl="2" indent="-141685" algn="l">
              <a:lnSpc>
                <a:spcPts val="2603"/>
              </a:lnSpc>
              <a:buFont typeface="Arial"/>
              <a:buChar char="⚬"/>
            </a:pPr>
            <a:r>
              <a:rPr lang="en-US" sz="1859">
                <a:solidFill>
                  <a:srgbClr val="FFFFFF"/>
                </a:solidFill>
                <a:latin typeface="Raleway"/>
                <a:ea typeface="Raleway"/>
                <a:cs typeface="Raleway"/>
                <a:sym typeface="Raleway"/>
              </a:rPr>
              <a:t>Generate basic statistical summaries </a:t>
            </a:r>
          </a:p>
          <a:p>
            <a:pPr marL="425054" lvl="2" indent="-141685" algn="l">
              <a:lnSpc>
                <a:spcPts val="2603"/>
              </a:lnSpc>
              <a:buFont typeface="Arial"/>
              <a:buChar char="⚬"/>
            </a:pPr>
            <a:r>
              <a:rPr lang="en-US" sz="1859">
                <a:solidFill>
                  <a:srgbClr val="FFFFFF"/>
                </a:solidFill>
                <a:latin typeface="Raleway"/>
                <a:ea typeface="Raleway"/>
                <a:cs typeface="Raleway"/>
                <a:sym typeface="Raleway"/>
              </a:rPr>
              <a:t>Visualize data insights using appropriate techniques e.g. graphs, plots</a:t>
            </a:r>
          </a:p>
          <a:p>
            <a:pPr marL="425054" lvl="2" indent="-141685" algn="l">
              <a:lnSpc>
                <a:spcPts val="2603"/>
              </a:lnSpc>
            </a:pPr>
            <a:endParaRPr lang="en-US" sz="1859">
              <a:solidFill>
                <a:srgbClr val="FFFFFF"/>
              </a:solidFill>
              <a:latin typeface="Raleway"/>
              <a:ea typeface="Raleway"/>
              <a:cs typeface="Raleway"/>
              <a:sym typeface="Raleway"/>
            </a:endParaRPr>
          </a:p>
        </p:txBody>
      </p:sp>
      <p:sp>
        <p:nvSpPr>
          <p:cNvPr id="12" name="Freeform 12"/>
          <p:cNvSpPr/>
          <p:nvPr/>
        </p:nvSpPr>
        <p:spPr>
          <a:xfrm>
            <a:off x="4194673" y="4353886"/>
            <a:ext cx="9445429" cy="4186353"/>
          </a:xfrm>
          <a:custGeom>
            <a:avLst/>
            <a:gdLst/>
            <a:ahLst/>
            <a:cxnLst/>
            <a:rect l="l" t="t" r="r" b="b"/>
            <a:pathLst>
              <a:path w="9445429" h="4186353">
                <a:moveTo>
                  <a:pt x="0" y="0"/>
                </a:moveTo>
                <a:lnTo>
                  <a:pt x="9445429" y="0"/>
                </a:lnTo>
                <a:lnTo>
                  <a:pt x="9445429" y="4186353"/>
                </a:lnTo>
                <a:lnTo>
                  <a:pt x="0" y="4186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13" name="Freeform 13"/>
          <p:cNvSpPr/>
          <p:nvPr/>
        </p:nvSpPr>
        <p:spPr>
          <a:xfrm>
            <a:off x="4194673" y="3153266"/>
            <a:ext cx="9445429" cy="1343027"/>
          </a:xfrm>
          <a:custGeom>
            <a:avLst/>
            <a:gdLst/>
            <a:ahLst/>
            <a:cxnLst/>
            <a:rect l="l" t="t" r="r" b="b"/>
            <a:pathLst>
              <a:path w="9445429" h="1343027">
                <a:moveTo>
                  <a:pt x="0" y="0"/>
                </a:moveTo>
                <a:lnTo>
                  <a:pt x="9445429" y="0"/>
                </a:lnTo>
                <a:lnTo>
                  <a:pt x="9445429" y="1343027"/>
                </a:lnTo>
                <a:lnTo>
                  <a:pt x="0" y="13430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G"/>
          </a:p>
        </p:txBody>
      </p:sp>
      <p:sp>
        <p:nvSpPr>
          <p:cNvPr id="14" name="TextBox 14"/>
          <p:cNvSpPr txBox="1"/>
          <p:nvPr/>
        </p:nvSpPr>
        <p:spPr>
          <a:xfrm>
            <a:off x="4609322" y="3745588"/>
            <a:ext cx="8698358" cy="336724"/>
          </a:xfrm>
          <a:prstGeom prst="rect">
            <a:avLst/>
          </a:prstGeom>
        </p:spPr>
        <p:txBody>
          <a:bodyPr lIns="0" tIns="0" rIns="0" bIns="0" rtlCol="0" anchor="t">
            <a:spAutoFit/>
          </a:bodyPr>
          <a:lstStyle/>
          <a:p>
            <a:pPr algn="ctr">
              <a:lnSpc>
                <a:spcPts val="2718"/>
              </a:lnSpc>
            </a:pPr>
            <a:r>
              <a:rPr lang="en-US" sz="2449" b="1">
                <a:solidFill>
                  <a:srgbClr val="FFFFFF"/>
                </a:solidFill>
                <a:latin typeface="Arimo Bold"/>
                <a:ea typeface="Arimo Bold"/>
                <a:cs typeface="Arimo Bold"/>
                <a:sym typeface="Arimo Bold"/>
              </a:rPr>
              <a:t>Predictive Modelling and Economic Analysis </a:t>
            </a:r>
          </a:p>
        </p:txBody>
      </p:sp>
      <p:sp>
        <p:nvSpPr>
          <p:cNvPr id="15" name="Freeform 15"/>
          <p:cNvSpPr/>
          <p:nvPr/>
        </p:nvSpPr>
        <p:spPr>
          <a:xfrm>
            <a:off x="13950478" y="4325311"/>
            <a:ext cx="3086100" cy="4186353"/>
          </a:xfrm>
          <a:custGeom>
            <a:avLst/>
            <a:gdLst/>
            <a:ahLst/>
            <a:cxnLst/>
            <a:rect l="l" t="t" r="r" b="b"/>
            <a:pathLst>
              <a:path w="3086100" h="4186353">
                <a:moveTo>
                  <a:pt x="0" y="0"/>
                </a:moveTo>
                <a:lnTo>
                  <a:pt x="3086100" y="0"/>
                </a:lnTo>
                <a:lnTo>
                  <a:pt x="3086100" y="4186353"/>
                </a:lnTo>
                <a:lnTo>
                  <a:pt x="0" y="41863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SG"/>
          </a:p>
        </p:txBody>
      </p:sp>
      <p:sp>
        <p:nvSpPr>
          <p:cNvPr id="16" name="Freeform 16"/>
          <p:cNvSpPr/>
          <p:nvPr/>
        </p:nvSpPr>
        <p:spPr>
          <a:xfrm>
            <a:off x="13950478" y="3151013"/>
            <a:ext cx="3086100" cy="1347534"/>
          </a:xfrm>
          <a:custGeom>
            <a:avLst/>
            <a:gdLst/>
            <a:ahLst/>
            <a:cxnLst/>
            <a:rect l="l" t="t" r="r" b="b"/>
            <a:pathLst>
              <a:path w="3086100" h="1347534">
                <a:moveTo>
                  <a:pt x="0" y="0"/>
                </a:moveTo>
                <a:lnTo>
                  <a:pt x="3086100" y="0"/>
                </a:lnTo>
                <a:lnTo>
                  <a:pt x="3086100" y="1347534"/>
                </a:lnTo>
                <a:lnTo>
                  <a:pt x="0" y="134753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SG"/>
          </a:p>
        </p:txBody>
      </p:sp>
      <p:sp>
        <p:nvSpPr>
          <p:cNvPr id="17" name="TextBox 17"/>
          <p:cNvSpPr txBox="1"/>
          <p:nvPr/>
        </p:nvSpPr>
        <p:spPr>
          <a:xfrm>
            <a:off x="14206026" y="3532940"/>
            <a:ext cx="2573569" cy="694798"/>
          </a:xfrm>
          <a:prstGeom prst="rect">
            <a:avLst/>
          </a:prstGeom>
        </p:spPr>
        <p:txBody>
          <a:bodyPr lIns="0" tIns="0" rIns="0" bIns="0" rtlCol="0" anchor="t">
            <a:spAutoFit/>
          </a:bodyPr>
          <a:lstStyle/>
          <a:p>
            <a:pPr algn="ctr">
              <a:lnSpc>
                <a:spcPts val="2718"/>
              </a:lnSpc>
            </a:pPr>
            <a:r>
              <a:rPr lang="en-US" sz="2449" b="1">
                <a:solidFill>
                  <a:srgbClr val="FFFFFF"/>
                </a:solidFill>
                <a:latin typeface="Arimo Bold"/>
                <a:ea typeface="Arimo Bold"/>
                <a:cs typeface="Arimo Bold"/>
                <a:sym typeface="Arimo Bold"/>
              </a:rPr>
              <a:t>Communication and Presentation </a:t>
            </a:r>
          </a:p>
        </p:txBody>
      </p:sp>
      <p:sp>
        <p:nvSpPr>
          <p:cNvPr id="18" name="TextBox 18"/>
          <p:cNvSpPr txBox="1"/>
          <p:nvPr/>
        </p:nvSpPr>
        <p:spPr>
          <a:xfrm>
            <a:off x="4609322" y="4515343"/>
            <a:ext cx="8698358" cy="4018789"/>
          </a:xfrm>
          <a:prstGeom prst="rect">
            <a:avLst/>
          </a:prstGeom>
        </p:spPr>
        <p:txBody>
          <a:bodyPr lIns="0" tIns="0" rIns="0" bIns="0" rtlCol="0" anchor="t">
            <a:spAutoFit/>
          </a:bodyPr>
          <a:lstStyle/>
          <a:p>
            <a:pPr marL="425054" lvl="2" indent="-141685" algn="l">
              <a:lnSpc>
                <a:spcPts val="3086"/>
              </a:lnSpc>
              <a:buFont typeface="Arial"/>
              <a:buChar char="⚬"/>
            </a:pPr>
            <a:r>
              <a:rPr lang="en-US" sz="1859">
                <a:solidFill>
                  <a:srgbClr val="FFFFFF"/>
                </a:solidFill>
                <a:latin typeface="Raleway"/>
                <a:ea typeface="Raleway"/>
                <a:cs typeface="Raleway"/>
                <a:sym typeface="Raleway"/>
              </a:rPr>
              <a:t>Construct and validate suitable predictive models based on the problem</a:t>
            </a:r>
          </a:p>
          <a:p>
            <a:pPr marL="425054" lvl="2" indent="-141685" algn="l">
              <a:lnSpc>
                <a:spcPts val="3086"/>
              </a:lnSpc>
              <a:buFont typeface="Arial"/>
              <a:buChar char="⚬"/>
            </a:pPr>
            <a:r>
              <a:rPr lang="en-US" sz="1859">
                <a:solidFill>
                  <a:srgbClr val="FFFFFF"/>
                </a:solidFill>
                <a:latin typeface="Raleway"/>
                <a:ea typeface="Raleway"/>
                <a:cs typeface="Raleway"/>
                <a:sym typeface="Raleway"/>
              </a:rPr>
              <a:t>Use economic analysis and findings where applicable to support insights</a:t>
            </a:r>
          </a:p>
          <a:p>
            <a:pPr marL="425054" lvl="2" indent="-141685" algn="l">
              <a:lnSpc>
                <a:spcPts val="3086"/>
              </a:lnSpc>
              <a:buFont typeface="Arial"/>
              <a:buChar char="⚬"/>
            </a:pPr>
            <a:r>
              <a:rPr lang="en-US" sz="1859">
                <a:solidFill>
                  <a:srgbClr val="FFFFFF"/>
                </a:solidFill>
                <a:latin typeface="Raleway"/>
                <a:ea typeface="Raleway"/>
                <a:cs typeface="Raleway"/>
                <a:sym typeface="Raleway"/>
              </a:rPr>
              <a:t>Appropriate use of validation metrics with justification</a:t>
            </a:r>
          </a:p>
          <a:p>
            <a:pPr marL="425054" lvl="2" indent="-141685" algn="l">
              <a:lnSpc>
                <a:spcPts val="3086"/>
              </a:lnSpc>
              <a:buFont typeface="Arial"/>
              <a:buChar char="⚬"/>
            </a:pPr>
            <a:r>
              <a:rPr lang="en-US" sz="1859">
                <a:solidFill>
                  <a:srgbClr val="FFFFFF"/>
                </a:solidFill>
                <a:latin typeface="Raleway"/>
                <a:ea typeface="Raleway"/>
                <a:cs typeface="Raleway"/>
                <a:sym typeface="Raleway"/>
              </a:rPr>
              <a:t>Heavy emphasis will be placed on sound statistical and economic justification rather than the final accuracy of models</a:t>
            </a:r>
          </a:p>
          <a:p>
            <a:pPr marL="425054" lvl="2" indent="-141685" algn="l">
              <a:lnSpc>
                <a:spcPts val="3086"/>
              </a:lnSpc>
              <a:buFont typeface="Arial"/>
              <a:buChar char="⚬"/>
            </a:pPr>
            <a:r>
              <a:rPr lang="en-US" sz="1859">
                <a:solidFill>
                  <a:srgbClr val="FFFFFF"/>
                </a:solidFill>
                <a:latin typeface="Raleway"/>
                <a:ea typeface="Raleway"/>
                <a:cs typeface="Raleway"/>
                <a:sym typeface="Raleway"/>
              </a:rPr>
              <a:t>Discuss the limitations of your model and, if possible, have a shot at quantifying the uncertainty associated with your predictions. Discuss what events may have influenced the choice of your model and what events could affect the accuracy of your final forecasts.</a:t>
            </a:r>
          </a:p>
          <a:p>
            <a:pPr marL="425054" lvl="2" indent="-141685" algn="l">
              <a:lnSpc>
                <a:spcPts val="3086"/>
              </a:lnSpc>
            </a:pPr>
            <a:endParaRPr lang="en-US" sz="1859">
              <a:solidFill>
                <a:srgbClr val="FFFFFF"/>
              </a:solidFill>
              <a:latin typeface="Raleway"/>
              <a:ea typeface="Raleway"/>
              <a:cs typeface="Raleway"/>
              <a:sym typeface="Raleway"/>
            </a:endParaRPr>
          </a:p>
        </p:txBody>
      </p:sp>
      <p:sp>
        <p:nvSpPr>
          <p:cNvPr id="19" name="TextBox 19"/>
          <p:cNvSpPr txBox="1"/>
          <p:nvPr/>
        </p:nvSpPr>
        <p:spPr>
          <a:xfrm>
            <a:off x="14118267" y="4606568"/>
            <a:ext cx="2749087" cy="2962661"/>
          </a:xfrm>
          <a:prstGeom prst="rect">
            <a:avLst/>
          </a:prstGeom>
        </p:spPr>
        <p:txBody>
          <a:bodyPr lIns="0" tIns="0" rIns="0" bIns="0" rtlCol="0" anchor="t">
            <a:spAutoFit/>
          </a:bodyPr>
          <a:lstStyle/>
          <a:p>
            <a:pPr marL="425054" lvl="2" indent="-141685" algn="l">
              <a:lnSpc>
                <a:spcPts val="2603"/>
              </a:lnSpc>
              <a:buFont typeface="Arial"/>
              <a:buChar char="⚬"/>
            </a:pPr>
            <a:r>
              <a:rPr lang="en-US" sz="1859">
                <a:solidFill>
                  <a:srgbClr val="FFFFFF"/>
                </a:solidFill>
                <a:latin typeface="Raleway"/>
                <a:ea typeface="Raleway"/>
                <a:cs typeface="Raleway"/>
                <a:sym typeface="Raleway"/>
              </a:rPr>
              <a:t>Explain complex methods and results in a simple and engaging manner.</a:t>
            </a:r>
          </a:p>
          <a:p>
            <a:pPr marL="425054" lvl="2" indent="-141685" algn="l">
              <a:lnSpc>
                <a:spcPts val="2603"/>
              </a:lnSpc>
              <a:buFont typeface="Arial"/>
              <a:buChar char="⚬"/>
            </a:pPr>
            <a:r>
              <a:rPr lang="en-US" sz="1859">
                <a:solidFill>
                  <a:srgbClr val="FFFFFF"/>
                </a:solidFill>
                <a:latin typeface="Raleway"/>
                <a:ea typeface="Raleway"/>
                <a:cs typeface="Raleway"/>
                <a:sym typeface="Raleway"/>
              </a:rPr>
              <a:t>Highlight actionable recommendations derived from analysis.</a:t>
            </a:r>
          </a:p>
          <a:p>
            <a:pPr marL="425054" lvl="2" indent="-141685" algn="l">
              <a:lnSpc>
                <a:spcPts val="2603"/>
              </a:lnSpc>
            </a:pPr>
            <a:endParaRPr lang="en-US" sz="1859">
              <a:solidFill>
                <a:srgbClr val="FFFFFF"/>
              </a:solidFill>
              <a:latin typeface="Raleway"/>
              <a:ea typeface="Raleway"/>
              <a:cs typeface="Raleway"/>
              <a:sym typeface="Raleway"/>
            </a:endParaRPr>
          </a:p>
        </p:txBody>
      </p:sp>
      <p:sp>
        <p:nvSpPr>
          <p:cNvPr id="20" name="TextBox 20"/>
          <p:cNvSpPr txBox="1"/>
          <p:nvPr/>
        </p:nvSpPr>
        <p:spPr>
          <a:xfrm>
            <a:off x="1466773" y="8991985"/>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07/15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3">
              <a:extLst>
                <a:ext uri="{96DAC541-7B7A-43D3-8B79-37D633B846F1}">
                  <asvg:svgBlip xmlns:asvg="http://schemas.microsoft.com/office/drawing/2016/SVG/main" r:embed="rId4"/>
                </a:ext>
              </a:extLst>
            </a:blip>
            <a:stretch>
              <a:fillRect t="-236" b="-236"/>
            </a:stretch>
          </a:blipFill>
        </p:spPr>
        <p:txBody>
          <a:bodyPr/>
          <a:lstStyle/>
          <a:p>
            <a:endParaRPr lang="en-SG"/>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4" name="Freeform 4"/>
          <p:cNvSpPr/>
          <p:nvPr/>
        </p:nvSpPr>
        <p:spPr>
          <a:xfrm>
            <a:off x="2511391" y="3929861"/>
            <a:ext cx="3808339" cy="7776403"/>
          </a:xfrm>
          <a:custGeom>
            <a:avLst/>
            <a:gdLst/>
            <a:ahLst/>
            <a:cxnLst/>
            <a:rect l="l" t="t" r="r" b="b"/>
            <a:pathLst>
              <a:path w="3808339" h="7776403">
                <a:moveTo>
                  <a:pt x="0" y="0"/>
                </a:moveTo>
                <a:lnTo>
                  <a:pt x="3808339" y="0"/>
                </a:lnTo>
                <a:lnTo>
                  <a:pt x="3808339" y="7776402"/>
                </a:lnTo>
                <a:lnTo>
                  <a:pt x="0" y="77764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grpSp>
        <p:nvGrpSpPr>
          <p:cNvPr id="5" name="Group 5"/>
          <p:cNvGrpSpPr/>
          <p:nvPr/>
        </p:nvGrpSpPr>
        <p:grpSpPr>
          <a:xfrm>
            <a:off x="2711526" y="4128071"/>
            <a:ext cx="3411918" cy="7389603"/>
            <a:chOff x="0" y="0"/>
            <a:chExt cx="4549224" cy="9852804"/>
          </a:xfrm>
        </p:grpSpPr>
        <p:sp>
          <p:nvSpPr>
            <p:cNvPr id="6" name="Freeform 6"/>
            <p:cNvSpPr/>
            <p:nvPr/>
          </p:nvSpPr>
          <p:spPr>
            <a:xfrm>
              <a:off x="0" y="0"/>
              <a:ext cx="4549267" cy="9852914"/>
            </a:xfrm>
            <a:custGeom>
              <a:avLst/>
              <a:gdLst/>
              <a:ahLst/>
              <a:cxnLst/>
              <a:rect l="l" t="t" r="r" b="b"/>
              <a:pathLst>
                <a:path w="4549267" h="9852914">
                  <a:moveTo>
                    <a:pt x="4123309" y="0"/>
                  </a:moveTo>
                  <a:lnTo>
                    <a:pt x="3574161" y="0"/>
                  </a:lnTo>
                  <a:lnTo>
                    <a:pt x="3574161" y="115443"/>
                  </a:lnTo>
                  <a:cubicBezTo>
                    <a:pt x="3574161" y="246253"/>
                    <a:pt x="3466338" y="354076"/>
                    <a:pt x="3335528" y="354076"/>
                  </a:cubicBezTo>
                  <a:lnTo>
                    <a:pt x="1216152" y="354076"/>
                  </a:lnTo>
                  <a:cubicBezTo>
                    <a:pt x="1085342" y="354076"/>
                    <a:pt x="977519" y="246253"/>
                    <a:pt x="977519" y="115443"/>
                  </a:cubicBezTo>
                  <a:lnTo>
                    <a:pt x="977519" y="0"/>
                  </a:lnTo>
                  <a:lnTo>
                    <a:pt x="423418" y="0"/>
                  </a:lnTo>
                  <a:cubicBezTo>
                    <a:pt x="189865" y="0"/>
                    <a:pt x="0" y="189865"/>
                    <a:pt x="0" y="423418"/>
                  </a:cubicBezTo>
                  <a:lnTo>
                    <a:pt x="0" y="9429496"/>
                  </a:lnTo>
                  <a:cubicBezTo>
                    <a:pt x="0" y="9663049"/>
                    <a:pt x="189865" y="9852914"/>
                    <a:pt x="423418" y="9852914"/>
                  </a:cubicBezTo>
                  <a:lnTo>
                    <a:pt x="4123309" y="9852914"/>
                  </a:lnTo>
                  <a:cubicBezTo>
                    <a:pt x="4356862" y="9852914"/>
                    <a:pt x="4546727" y="9663049"/>
                    <a:pt x="4546727" y="9429496"/>
                  </a:cubicBezTo>
                  <a:lnTo>
                    <a:pt x="4546727" y="423418"/>
                  </a:lnTo>
                  <a:cubicBezTo>
                    <a:pt x="4549267" y="189865"/>
                    <a:pt x="4359402" y="0"/>
                    <a:pt x="4123309" y="0"/>
                  </a:cubicBezTo>
                  <a:close/>
                </a:path>
              </a:pathLst>
            </a:custGeom>
            <a:blipFill>
              <a:blip r:embed="rId9"/>
              <a:stretch>
                <a:fillRect l="-112438" r="-112493" b="1"/>
              </a:stretch>
            </a:blipFill>
          </p:spPr>
          <p:txBody>
            <a:bodyPr/>
            <a:lstStyle/>
            <a:p>
              <a:endParaRPr lang="en-SG"/>
            </a:p>
          </p:txBody>
        </p:sp>
      </p:grpSp>
      <p:grpSp>
        <p:nvGrpSpPr>
          <p:cNvPr id="7" name="Group 7"/>
          <p:cNvGrpSpPr/>
          <p:nvPr/>
        </p:nvGrpSpPr>
        <p:grpSpPr>
          <a:xfrm>
            <a:off x="4129791" y="4191576"/>
            <a:ext cx="527279" cy="65429"/>
            <a:chOff x="0" y="0"/>
            <a:chExt cx="703039" cy="87238"/>
          </a:xfrm>
        </p:grpSpPr>
        <p:sp>
          <p:nvSpPr>
            <p:cNvPr id="8" name="Freeform 8"/>
            <p:cNvSpPr/>
            <p:nvPr/>
          </p:nvSpPr>
          <p:spPr>
            <a:xfrm>
              <a:off x="0" y="0"/>
              <a:ext cx="702945" cy="87249"/>
            </a:xfrm>
            <a:custGeom>
              <a:avLst/>
              <a:gdLst/>
              <a:ahLst/>
              <a:cxnLst/>
              <a:rect l="l" t="t" r="r" b="b"/>
              <a:pathLst>
                <a:path w="702945" h="87249">
                  <a:moveTo>
                    <a:pt x="659384" y="0"/>
                  </a:moveTo>
                  <a:lnTo>
                    <a:pt x="43561" y="0"/>
                  </a:lnTo>
                  <a:cubicBezTo>
                    <a:pt x="20574" y="0"/>
                    <a:pt x="0" y="17907"/>
                    <a:pt x="0" y="43561"/>
                  </a:cubicBezTo>
                  <a:cubicBezTo>
                    <a:pt x="0" y="69215"/>
                    <a:pt x="20574" y="87249"/>
                    <a:pt x="43561" y="87249"/>
                  </a:cubicBezTo>
                  <a:lnTo>
                    <a:pt x="659384" y="87249"/>
                  </a:lnTo>
                  <a:cubicBezTo>
                    <a:pt x="682498" y="87249"/>
                    <a:pt x="702945" y="69342"/>
                    <a:pt x="702945" y="43688"/>
                  </a:cubicBezTo>
                  <a:cubicBezTo>
                    <a:pt x="702945" y="18034"/>
                    <a:pt x="682498" y="0"/>
                    <a:pt x="659384" y="0"/>
                  </a:cubicBezTo>
                  <a:close/>
                </a:path>
              </a:pathLst>
            </a:custGeom>
            <a:solidFill>
              <a:srgbClr val="5B5B5B"/>
            </a:solidFill>
          </p:spPr>
          <p:txBody>
            <a:bodyPr/>
            <a:lstStyle/>
            <a:p>
              <a:endParaRPr lang="en-SG"/>
            </a:p>
          </p:txBody>
        </p:sp>
      </p:grpSp>
      <p:grpSp>
        <p:nvGrpSpPr>
          <p:cNvPr id="9" name="Group 9"/>
          <p:cNvGrpSpPr/>
          <p:nvPr/>
        </p:nvGrpSpPr>
        <p:grpSpPr>
          <a:xfrm>
            <a:off x="4822114" y="4176103"/>
            <a:ext cx="100971" cy="96373"/>
            <a:chOff x="0" y="0"/>
            <a:chExt cx="134628" cy="128498"/>
          </a:xfrm>
        </p:grpSpPr>
        <p:sp>
          <p:nvSpPr>
            <p:cNvPr id="10" name="Freeform 10"/>
            <p:cNvSpPr/>
            <p:nvPr/>
          </p:nvSpPr>
          <p:spPr>
            <a:xfrm>
              <a:off x="0" y="0"/>
              <a:ext cx="134620" cy="128524"/>
            </a:xfrm>
            <a:custGeom>
              <a:avLst/>
              <a:gdLst/>
              <a:ahLst/>
              <a:cxnLst/>
              <a:rect l="l" t="t" r="r" b="b"/>
              <a:pathLst>
                <a:path w="134620" h="128524">
                  <a:moveTo>
                    <a:pt x="67310" y="127"/>
                  </a:moveTo>
                  <a:cubicBezTo>
                    <a:pt x="44323" y="0"/>
                    <a:pt x="22987" y="12192"/>
                    <a:pt x="11557" y="32131"/>
                  </a:cubicBezTo>
                  <a:cubicBezTo>
                    <a:pt x="127" y="52070"/>
                    <a:pt x="0" y="76454"/>
                    <a:pt x="11557" y="96393"/>
                  </a:cubicBezTo>
                  <a:cubicBezTo>
                    <a:pt x="23114" y="116332"/>
                    <a:pt x="44323" y="128524"/>
                    <a:pt x="67310" y="128397"/>
                  </a:cubicBezTo>
                  <a:cubicBezTo>
                    <a:pt x="90297" y="128524"/>
                    <a:pt x="111633" y="116332"/>
                    <a:pt x="123063" y="96393"/>
                  </a:cubicBezTo>
                  <a:cubicBezTo>
                    <a:pt x="134493" y="76454"/>
                    <a:pt x="134620" y="51943"/>
                    <a:pt x="123063" y="32131"/>
                  </a:cubicBezTo>
                  <a:cubicBezTo>
                    <a:pt x="111506" y="12319"/>
                    <a:pt x="90297" y="0"/>
                    <a:pt x="67310" y="127"/>
                  </a:cubicBezTo>
                  <a:close/>
                </a:path>
              </a:pathLst>
            </a:custGeom>
            <a:solidFill>
              <a:srgbClr val="5B5B5B"/>
            </a:solidFill>
          </p:spPr>
          <p:txBody>
            <a:bodyPr/>
            <a:lstStyle/>
            <a:p>
              <a:endParaRPr lang="en-SG"/>
            </a:p>
          </p:txBody>
        </p:sp>
      </p:grpSp>
      <p:grpSp>
        <p:nvGrpSpPr>
          <p:cNvPr id="11" name="Group 11"/>
          <p:cNvGrpSpPr/>
          <p:nvPr/>
        </p:nvGrpSpPr>
        <p:grpSpPr>
          <a:xfrm>
            <a:off x="2430567" y="4930536"/>
            <a:ext cx="42336" cy="323295"/>
            <a:chOff x="0" y="0"/>
            <a:chExt cx="56448" cy="431060"/>
          </a:xfrm>
        </p:grpSpPr>
        <p:sp>
          <p:nvSpPr>
            <p:cNvPr id="12" name="Freeform 12"/>
            <p:cNvSpPr/>
            <p:nvPr/>
          </p:nvSpPr>
          <p:spPr>
            <a:xfrm>
              <a:off x="0" y="0"/>
              <a:ext cx="56388" cy="431038"/>
            </a:xfrm>
            <a:custGeom>
              <a:avLst/>
              <a:gdLst/>
              <a:ahLst/>
              <a:cxnLst/>
              <a:rect l="l" t="t" r="r" b="b"/>
              <a:pathLst>
                <a:path w="56388" h="431038">
                  <a:moveTo>
                    <a:pt x="0" y="53848"/>
                  </a:moveTo>
                  <a:lnTo>
                    <a:pt x="0" y="374650"/>
                  </a:lnTo>
                  <a:cubicBezTo>
                    <a:pt x="0" y="405384"/>
                    <a:pt x="25654" y="431038"/>
                    <a:pt x="56388" y="431038"/>
                  </a:cubicBezTo>
                  <a:lnTo>
                    <a:pt x="56388" y="0"/>
                  </a:lnTo>
                  <a:cubicBezTo>
                    <a:pt x="25654" y="0"/>
                    <a:pt x="0" y="23114"/>
                    <a:pt x="0" y="53848"/>
                  </a:cubicBezTo>
                  <a:close/>
                </a:path>
              </a:pathLst>
            </a:custGeom>
            <a:solidFill>
              <a:srgbClr val="EBCEB5"/>
            </a:solidFill>
          </p:spPr>
          <p:txBody>
            <a:bodyPr/>
            <a:lstStyle/>
            <a:p>
              <a:endParaRPr lang="en-SG"/>
            </a:p>
          </p:txBody>
        </p:sp>
      </p:grpSp>
      <p:grpSp>
        <p:nvGrpSpPr>
          <p:cNvPr id="13" name="Group 13"/>
          <p:cNvGrpSpPr/>
          <p:nvPr/>
        </p:nvGrpSpPr>
        <p:grpSpPr>
          <a:xfrm>
            <a:off x="2430567" y="5494378"/>
            <a:ext cx="42336" cy="583086"/>
            <a:chOff x="0" y="0"/>
            <a:chExt cx="56448" cy="777448"/>
          </a:xfrm>
        </p:grpSpPr>
        <p:sp>
          <p:nvSpPr>
            <p:cNvPr id="14" name="Freeform 14"/>
            <p:cNvSpPr/>
            <p:nvPr/>
          </p:nvSpPr>
          <p:spPr>
            <a:xfrm>
              <a:off x="0" y="0"/>
              <a:ext cx="56388" cy="777367"/>
            </a:xfrm>
            <a:custGeom>
              <a:avLst/>
              <a:gdLst/>
              <a:ahLst/>
              <a:cxnLst/>
              <a:rect l="l" t="t" r="r" b="b"/>
              <a:pathLst>
                <a:path w="56388" h="777367">
                  <a:moveTo>
                    <a:pt x="0" y="53848"/>
                  </a:moveTo>
                  <a:lnTo>
                    <a:pt x="0" y="720979"/>
                  </a:lnTo>
                  <a:cubicBezTo>
                    <a:pt x="0" y="751713"/>
                    <a:pt x="25654" y="777367"/>
                    <a:pt x="56388" y="777367"/>
                  </a:cubicBezTo>
                  <a:lnTo>
                    <a:pt x="56388" y="0"/>
                  </a:lnTo>
                  <a:cubicBezTo>
                    <a:pt x="25654" y="0"/>
                    <a:pt x="0" y="23114"/>
                    <a:pt x="0" y="53848"/>
                  </a:cubicBezTo>
                  <a:close/>
                </a:path>
              </a:pathLst>
            </a:custGeom>
            <a:solidFill>
              <a:srgbClr val="EBCEB5"/>
            </a:solidFill>
          </p:spPr>
          <p:txBody>
            <a:bodyPr/>
            <a:lstStyle/>
            <a:p>
              <a:endParaRPr lang="en-SG"/>
            </a:p>
          </p:txBody>
        </p:sp>
      </p:grpSp>
      <p:grpSp>
        <p:nvGrpSpPr>
          <p:cNvPr id="15" name="Group 15"/>
          <p:cNvGrpSpPr/>
          <p:nvPr/>
        </p:nvGrpSpPr>
        <p:grpSpPr>
          <a:xfrm>
            <a:off x="2430567" y="6204473"/>
            <a:ext cx="42336" cy="585010"/>
            <a:chOff x="0" y="0"/>
            <a:chExt cx="56448" cy="780014"/>
          </a:xfrm>
        </p:grpSpPr>
        <p:sp>
          <p:nvSpPr>
            <p:cNvPr id="16" name="Freeform 16"/>
            <p:cNvSpPr/>
            <p:nvPr/>
          </p:nvSpPr>
          <p:spPr>
            <a:xfrm>
              <a:off x="0" y="0"/>
              <a:ext cx="56388" cy="779907"/>
            </a:xfrm>
            <a:custGeom>
              <a:avLst/>
              <a:gdLst/>
              <a:ahLst/>
              <a:cxnLst/>
              <a:rect l="l" t="t" r="r" b="b"/>
              <a:pathLst>
                <a:path w="56388" h="779907">
                  <a:moveTo>
                    <a:pt x="0" y="56388"/>
                  </a:moveTo>
                  <a:lnTo>
                    <a:pt x="0" y="723519"/>
                  </a:lnTo>
                  <a:cubicBezTo>
                    <a:pt x="0" y="754253"/>
                    <a:pt x="25654" y="779907"/>
                    <a:pt x="56388" y="779907"/>
                  </a:cubicBezTo>
                  <a:lnTo>
                    <a:pt x="56388" y="0"/>
                  </a:lnTo>
                  <a:cubicBezTo>
                    <a:pt x="25654" y="0"/>
                    <a:pt x="0" y="25654"/>
                    <a:pt x="0" y="56388"/>
                  </a:cubicBezTo>
                  <a:close/>
                </a:path>
              </a:pathLst>
            </a:custGeom>
            <a:solidFill>
              <a:srgbClr val="EBCEB5"/>
            </a:solidFill>
          </p:spPr>
          <p:txBody>
            <a:bodyPr/>
            <a:lstStyle/>
            <a:p>
              <a:endParaRPr lang="en-SG"/>
            </a:p>
          </p:txBody>
        </p:sp>
      </p:grpSp>
      <p:grpSp>
        <p:nvGrpSpPr>
          <p:cNvPr id="17" name="Group 17"/>
          <p:cNvGrpSpPr/>
          <p:nvPr/>
        </p:nvGrpSpPr>
        <p:grpSpPr>
          <a:xfrm>
            <a:off x="6358218" y="5686816"/>
            <a:ext cx="42336" cy="937171"/>
            <a:chOff x="0" y="0"/>
            <a:chExt cx="56448" cy="1249561"/>
          </a:xfrm>
        </p:grpSpPr>
        <p:sp>
          <p:nvSpPr>
            <p:cNvPr id="18" name="Freeform 18"/>
            <p:cNvSpPr/>
            <p:nvPr/>
          </p:nvSpPr>
          <p:spPr>
            <a:xfrm>
              <a:off x="0" y="0"/>
              <a:ext cx="56388" cy="1249553"/>
            </a:xfrm>
            <a:custGeom>
              <a:avLst/>
              <a:gdLst/>
              <a:ahLst/>
              <a:cxnLst/>
              <a:rect l="l" t="t" r="r" b="b"/>
              <a:pathLst>
                <a:path w="56388" h="1249553">
                  <a:moveTo>
                    <a:pt x="0" y="0"/>
                  </a:moveTo>
                  <a:lnTo>
                    <a:pt x="0" y="1249553"/>
                  </a:lnTo>
                  <a:cubicBezTo>
                    <a:pt x="30734" y="1249553"/>
                    <a:pt x="56388" y="1223899"/>
                    <a:pt x="56388" y="1193165"/>
                  </a:cubicBezTo>
                  <a:lnTo>
                    <a:pt x="56388" y="56388"/>
                  </a:lnTo>
                  <a:cubicBezTo>
                    <a:pt x="56388" y="25654"/>
                    <a:pt x="30734" y="0"/>
                    <a:pt x="0" y="0"/>
                  </a:cubicBezTo>
                  <a:close/>
                </a:path>
              </a:pathLst>
            </a:custGeom>
            <a:solidFill>
              <a:srgbClr val="EBCEB5"/>
            </a:solidFill>
          </p:spPr>
          <p:txBody>
            <a:bodyPr/>
            <a:lstStyle/>
            <a:p>
              <a:endParaRPr lang="en-SG"/>
            </a:p>
          </p:txBody>
        </p:sp>
      </p:grpSp>
      <p:sp>
        <p:nvSpPr>
          <p:cNvPr id="19" name="Freeform 19"/>
          <p:cNvSpPr/>
          <p:nvPr/>
        </p:nvSpPr>
        <p:spPr>
          <a:xfrm>
            <a:off x="2472903" y="3891373"/>
            <a:ext cx="3885314" cy="7853378"/>
          </a:xfrm>
          <a:custGeom>
            <a:avLst/>
            <a:gdLst/>
            <a:ahLst/>
            <a:cxnLst/>
            <a:rect l="l" t="t" r="r" b="b"/>
            <a:pathLst>
              <a:path w="3885314" h="7853378">
                <a:moveTo>
                  <a:pt x="0" y="0"/>
                </a:moveTo>
                <a:lnTo>
                  <a:pt x="3885315" y="0"/>
                </a:lnTo>
                <a:lnTo>
                  <a:pt x="3885315" y="7853378"/>
                </a:lnTo>
                <a:lnTo>
                  <a:pt x="0" y="78533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G"/>
          </a:p>
        </p:txBody>
      </p:sp>
      <p:sp>
        <p:nvSpPr>
          <p:cNvPr id="20" name="Freeform 20"/>
          <p:cNvSpPr/>
          <p:nvPr/>
        </p:nvSpPr>
        <p:spPr>
          <a:xfrm>
            <a:off x="7054356" y="682240"/>
            <a:ext cx="2951189" cy="2086413"/>
          </a:xfrm>
          <a:custGeom>
            <a:avLst/>
            <a:gdLst/>
            <a:ahLst/>
            <a:cxnLst/>
            <a:rect l="l" t="t" r="r" b="b"/>
            <a:pathLst>
              <a:path w="2951189" h="2086413">
                <a:moveTo>
                  <a:pt x="0" y="0"/>
                </a:moveTo>
                <a:lnTo>
                  <a:pt x="2951189" y="0"/>
                </a:lnTo>
                <a:lnTo>
                  <a:pt x="2951189" y="2086413"/>
                </a:lnTo>
                <a:lnTo>
                  <a:pt x="0" y="20864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SG"/>
          </a:p>
        </p:txBody>
      </p:sp>
      <p:sp>
        <p:nvSpPr>
          <p:cNvPr id="21" name="Freeform 21"/>
          <p:cNvSpPr/>
          <p:nvPr/>
        </p:nvSpPr>
        <p:spPr>
          <a:xfrm>
            <a:off x="7054356" y="2912720"/>
            <a:ext cx="2951189" cy="2086413"/>
          </a:xfrm>
          <a:custGeom>
            <a:avLst/>
            <a:gdLst/>
            <a:ahLst/>
            <a:cxnLst/>
            <a:rect l="l" t="t" r="r" b="b"/>
            <a:pathLst>
              <a:path w="2951189" h="2086413">
                <a:moveTo>
                  <a:pt x="0" y="0"/>
                </a:moveTo>
                <a:lnTo>
                  <a:pt x="2951189" y="0"/>
                </a:lnTo>
                <a:lnTo>
                  <a:pt x="2951189" y="2086413"/>
                </a:lnTo>
                <a:lnTo>
                  <a:pt x="0" y="20864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SG"/>
          </a:p>
        </p:txBody>
      </p:sp>
      <p:sp>
        <p:nvSpPr>
          <p:cNvPr id="22" name="Freeform 22"/>
          <p:cNvSpPr/>
          <p:nvPr/>
        </p:nvSpPr>
        <p:spPr>
          <a:xfrm>
            <a:off x="7054356" y="5190926"/>
            <a:ext cx="2951189" cy="2086413"/>
          </a:xfrm>
          <a:custGeom>
            <a:avLst/>
            <a:gdLst/>
            <a:ahLst/>
            <a:cxnLst/>
            <a:rect l="l" t="t" r="r" b="b"/>
            <a:pathLst>
              <a:path w="2951189" h="2086413">
                <a:moveTo>
                  <a:pt x="0" y="0"/>
                </a:moveTo>
                <a:lnTo>
                  <a:pt x="2951189" y="0"/>
                </a:lnTo>
                <a:lnTo>
                  <a:pt x="2951189" y="2086413"/>
                </a:lnTo>
                <a:lnTo>
                  <a:pt x="0" y="20864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SG"/>
          </a:p>
        </p:txBody>
      </p:sp>
      <p:sp>
        <p:nvSpPr>
          <p:cNvPr id="23" name="Freeform 23"/>
          <p:cNvSpPr/>
          <p:nvPr/>
        </p:nvSpPr>
        <p:spPr>
          <a:xfrm>
            <a:off x="6629155" y="474114"/>
            <a:ext cx="850403" cy="737580"/>
          </a:xfrm>
          <a:custGeom>
            <a:avLst/>
            <a:gdLst/>
            <a:ahLst/>
            <a:cxnLst/>
            <a:rect l="l" t="t" r="r" b="b"/>
            <a:pathLst>
              <a:path w="850403" h="737580">
                <a:moveTo>
                  <a:pt x="0" y="0"/>
                </a:moveTo>
                <a:lnTo>
                  <a:pt x="850403" y="0"/>
                </a:lnTo>
                <a:lnTo>
                  <a:pt x="850403" y="737580"/>
                </a:lnTo>
                <a:lnTo>
                  <a:pt x="0" y="7375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SG"/>
          </a:p>
        </p:txBody>
      </p:sp>
      <p:sp>
        <p:nvSpPr>
          <p:cNvPr id="24" name="TextBox 24"/>
          <p:cNvSpPr txBox="1"/>
          <p:nvPr/>
        </p:nvSpPr>
        <p:spPr>
          <a:xfrm>
            <a:off x="2465468" y="1001687"/>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a:t>
            </a:r>
          </a:p>
          <a:p>
            <a:pPr algn="l">
              <a:lnSpc>
                <a:spcPts val="1633"/>
              </a:lnSpc>
            </a:pPr>
            <a:r>
              <a:rPr lang="en-US" sz="1166" spc="628">
                <a:solidFill>
                  <a:srgbClr val="FFFFFF"/>
                </a:solidFill>
                <a:latin typeface="Raleway"/>
                <a:ea typeface="Raleway"/>
                <a:cs typeface="Raleway"/>
                <a:sym typeface="Raleway"/>
              </a:rPr>
              <a:t>DSESC</a:t>
            </a:r>
          </a:p>
        </p:txBody>
      </p:sp>
      <p:sp>
        <p:nvSpPr>
          <p:cNvPr id="25" name="TextBox 25"/>
          <p:cNvSpPr txBox="1"/>
          <p:nvPr/>
        </p:nvSpPr>
        <p:spPr>
          <a:xfrm>
            <a:off x="913192" y="2419689"/>
            <a:ext cx="5382587" cy="1034353"/>
          </a:xfrm>
          <a:prstGeom prst="rect">
            <a:avLst/>
          </a:prstGeom>
        </p:spPr>
        <p:txBody>
          <a:bodyPr lIns="0" tIns="0" rIns="0" bIns="0" rtlCol="0" anchor="t">
            <a:spAutoFit/>
          </a:bodyPr>
          <a:lstStyle/>
          <a:p>
            <a:pPr algn="l">
              <a:lnSpc>
                <a:spcPts val="8688"/>
              </a:lnSpc>
            </a:pPr>
            <a:r>
              <a:rPr lang="en-US" sz="7971">
                <a:solidFill>
                  <a:srgbClr val="FFFFFF"/>
                </a:solidFill>
                <a:latin typeface="Anton"/>
                <a:ea typeface="Anton"/>
                <a:cs typeface="Anton"/>
                <a:sym typeface="Anton"/>
              </a:rPr>
              <a:t>DELIVERABLES</a:t>
            </a:r>
          </a:p>
        </p:txBody>
      </p:sp>
      <p:sp>
        <p:nvSpPr>
          <p:cNvPr id="26" name="TextBox 26"/>
          <p:cNvSpPr txBox="1"/>
          <p:nvPr/>
        </p:nvSpPr>
        <p:spPr>
          <a:xfrm>
            <a:off x="10403964" y="815306"/>
            <a:ext cx="7872881" cy="1956048"/>
          </a:xfrm>
          <a:prstGeom prst="rect">
            <a:avLst/>
          </a:prstGeom>
        </p:spPr>
        <p:txBody>
          <a:bodyPr wrap="square" lIns="0" tIns="0" rIns="0" bIns="0" rtlCol="0" anchor="t">
            <a:spAutoFit/>
          </a:bodyPr>
          <a:lstStyle/>
          <a:p>
            <a:pPr algn="l">
              <a:lnSpc>
                <a:spcPts val="3090"/>
              </a:lnSpc>
            </a:pPr>
            <a:r>
              <a:rPr lang="en-US" sz="2208" dirty="0">
                <a:solidFill>
                  <a:srgbClr val="FFFFFF"/>
                </a:solidFill>
                <a:latin typeface="Raleway"/>
                <a:ea typeface="Raleway"/>
                <a:cs typeface="Raleway"/>
                <a:sym typeface="Raleway"/>
              </a:rPr>
              <a:t>Ensure that the code is well-documented and readable. The code must run without errors and accurately reproduce the results reported in the report or presentation.</a:t>
            </a:r>
          </a:p>
          <a:p>
            <a:pPr algn="l">
              <a:lnSpc>
                <a:spcPts val="3090"/>
              </a:lnSpc>
            </a:pPr>
            <a:r>
              <a:rPr lang="en-US" sz="2208" dirty="0">
                <a:solidFill>
                  <a:srgbClr val="FFFFFF"/>
                </a:solidFill>
                <a:latin typeface="Raleway"/>
                <a:ea typeface="Raleway"/>
                <a:cs typeface="Raleway"/>
                <a:sym typeface="Raleway"/>
              </a:rPr>
              <a:t>Languages: R, Python or Stata.</a:t>
            </a:r>
          </a:p>
          <a:p>
            <a:pPr algn="l">
              <a:lnSpc>
                <a:spcPts val="3090"/>
              </a:lnSpc>
            </a:pPr>
            <a:r>
              <a:rPr lang="en-US" sz="2208" dirty="0">
                <a:solidFill>
                  <a:srgbClr val="FFFFFF"/>
                </a:solidFill>
                <a:latin typeface="Raleway"/>
                <a:ea typeface="Raleway"/>
                <a:cs typeface="Raleway"/>
                <a:sym typeface="Raleway"/>
              </a:rPr>
              <a:t>Submission: Share your GitHub repository link.</a:t>
            </a:r>
          </a:p>
        </p:txBody>
      </p:sp>
      <p:sp>
        <p:nvSpPr>
          <p:cNvPr id="27" name="TextBox 27"/>
          <p:cNvSpPr txBox="1"/>
          <p:nvPr/>
        </p:nvSpPr>
        <p:spPr>
          <a:xfrm>
            <a:off x="7546948" y="3601962"/>
            <a:ext cx="1458449" cy="893430"/>
          </a:xfrm>
          <a:prstGeom prst="rect">
            <a:avLst/>
          </a:prstGeom>
        </p:spPr>
        <p:txBody>
          <a:bodyPr lIns="0" tIns="0" rIns="0" bIns="0" rtlCol="0" anchor="t">
            <a:spAutoFit/>
          </a:bodyPr>
          <a:lstStyle/>
          <a:p>
            <a:pPr algn="l">
              <a:lnSpc>
                <a:spcPts val="3498"/>
              </a:lnSpc>
            </a:pPr>
            <a:r>
              <a:rPr lang="en-US" sz="3151" b="1">
                <a:solidFill>
                  <a:srgbClr val="FFFFFF"/>
                </a:solidFill>
                <a:latin typeface="Arimo Bold"/>
                <a:ea typeface="Arimo Bold"/>
                <a:cs typeface="Arimo Bold"/>
                <a:sym typeface="Arimo Bold"/>
              </a:rPr>
              <a:t>Pitch</a:t>
            </a:r>
          </a:p>
          <a:p>
            <a:pPr algn="l">
              <a:lnSpc>
                <a:spcPts val="3498"/>
              </a:lnSpc>
            </a:pPr>
            <a:r>
              <a:rPr lang="en-US" sz="3151" b="1">
                <a:solidFill>
                  <a:srgbClr val="FFFFFF"/>
                </a:solidFill>
                <a:latin typeface="Arimo Bold"/>
                <a:ea typeface="Arimo Bold"/>
                <a:cs typeface="Arimo Bold"/>
                <a:sym typeface="Arimo Bold"/>
              </a:rPr>
              <a:t>Deck</a:t>
            </a:r>
          </a:p>
        </p:txBody>
      </p:sp>
      <p:sp>
        <p:nvSpPr>
          <p:cNvPr id="28" name="TextBox 28"/>
          <p:cNvSpPr txBox="1"/>
          <p:nvPr/>
        </p:nvSpPr>
        <p:spPr>
          <a:xfrm>
            <a:off x="10413615" y="2943837"/>
            <a:ext cx="7502155" cy="1944316"/>
          </a:xfrm>
          <a:prstGeom prst="rect">
            <a:avLst/>
          </a:prstGeom>
        </p:spPr>
        <p:txBody>
          <a:bodyPr lIns="0" tIns="0" rIns="0" bIns="0" rtlCol="0" anchor="t">
            <a:spAutoFit/>
          </a:bodyPr>
          <a:lstStyle/>
          <a:p>
            <a:pPr algn="l">
              <a:lnSpc>
                <a:spcPts val="3090"/>
              </a:lnSpc>
            </a:pPr>
            <a:r>
              <a:rPr lang="en-US" sz="2208" dirty="0">
                <a:solidFill>
                  <a:srgbClr val="FFFFFF"/>
                </a:solidFill>
                <a:latin typeface="Raleway"/>
                <a:ea typeface="Raleway"/>
                <a:cs typeface="Raleway"/>
                <a:sym typeface="Raleway"/>
              </a:rPr>
              <a:t>Prepare a pitch deck (no slide limit, PPTX/PDF format) </a:t>
            </a:r>
            <a:r>
              <a:rPr lang="en-US" sz="2208" dirty="0" err="1">
                <a:solidFill>
                  <a:srgbClr val="FFFFFF"/>
                </a:solidFill>
                <a:latin typeface="Raleway"/>
                <a:ea typeface="Raleway"/>
                <a:cs typeface="Raleway"/>
                <a:sym typeface="Raleway"/>
              </a:rPr>
              <a:t>summarising</a:t>
            </a:r>
            <a:r>
              <a:rPr lang="en-US" sz="2208" dirty="0">
                <a:solidFill>
                  <a:srgbClr val="FFFFFF"/>
                </a:solidFill>
                <a:latin typeface="Raleway"/>
                <a:ea typeface="Raleway"/>
                <a:cs typeface="Raleway"/>
                <a:sym typeface="Raleway"/>
              </a:rPr>
              <a:t> your descriptive statistics, modelling methods, key findings and economic analysis. </a:t>
            </a:r>
          </a:p>
          <a:p>
            <a:pPr algn="l">
              <a:lnSpc>
                <a:spcPts val="3090"/>
              </a:lnSpc>
            </a:pPr>
            <a:r>
              <a:rPr lang="en-US" sz="2208" dirty="0">
                <a:solidFill>
                  <a:srgbClr val="FFFFFF"/>
                </a:solidFill>
                <a:latin typeface="Raleway"/>
                <a:ea typeface="Raleway"/>
                <a:cs typeface="Raleway"/>
                <a:sym typeface="Raleway"/>
              </a:rPr>
              <a:t>Intro slide should consist of team number, names, and link to </a:t>
            </a:r>
            <a:r>
              <a:rPr lang="en-US" sz="2208" dirty="0" err="1">
                <a:solidFill>
                  <a:srgbClr val="FFFFFF"/>
                </a:solidFill>
                <a:latin typeface="Raleway"/>
                <a:ea typeface="Raleway"/>
                <a:cs typeface="Raleway"/>
                <a:sym typeface="Raleway"/>
              </a:rPr>
              <a:t>Github</a:t>
            </a:r>
            <a:r>
              <a:rPr lang="en-US" sz="2208" dirty="0">
                <a:solidFill>
                  <a:srgbClr val="FFFFFF"/>
                </a:solidFill>
                <a:latin typeface="Raleway"/>
                <a:ea typeface="Raleway"/>
                <a:cs typeface="Raleway"/>
                <a:sym typeface="Raleway"/>
              </a:rPr>
              <a:t> repository.</a:t>
            </a:r>
          </a:p>
        </p:txBody>
      </p:sp>
      <p:sp>
        <p:nvSpPr>
          <p:cNvPr id="29" name="TextBox 29"/>
          <p:cNvSpPr txBox="1"/>
          <p:nvPr/>
        </p:nvSpPr>
        <p:spPr>
          <a:xfrm>
            <a:off x="7511429" y="5917688"/>
            <a:ext cx="2357630" cy="1285713"/>
          </a:xfrm>
          <a:prstGeom prst="rect">
            <a:avLst/>
          </a:prstGeom>
        </p:spPr>
        <p:txBody>
          <a:bodyPr lIns="0" tIns="0" rIns="0" bIns="0" rtlCol="0" anchor="t">
            <a:spAutoFit/>
          </a:bodyPr>
          <a:lstStyle/>
          <a:p>
            <a:pPr algn="l">
              <a:lnSpc>
                <a:spcPts val="3372"/>
              </a:lnSpc>
            </a:pPr>
            <a:r>
              <a:rPr lang="en-US" sz="3037" b="1">
                <a:solidFill>
                  <a:srgbClr val="FAFF00"/>
                </a:solidFill>
                <a:latin typeface="Arimo Bold"/>
                <a:ea typeface="Arimo Bold"/>
                <a:cs typeface="Arimo Bold"/>
                <a:sym typeface="Arimo Bold"/>
              </a:rPr>
              <a:t>5 Minutes </a:t>
            </a:r>
          </a:p>
          <a:p>
            <a:pPr algn="l">
              <a:lnSpc>
                <a:spcPts val="3372"/>
              </a:lnSpc>
            </a:pPr>
            <a:r>
              <a:rPr lang="en-US" sz="3037" b="1">
                <a:solidFill>
                  <a:srgbClr val="FFFFFF"/>
                </a:solidFill>
                <a:latin typeface="Arimo Bold"/>
                <a:ea typeface="Arimo Bold"/>
                <a:cs typeface="Arimo Bold"/>
                <a:sym typeface="Arimo Bold"/>
              </a:rPr>
              <a:t>Video</a:t>
            </a:r>
          </a:p>
          <a:p>
            <a:pPr algn="l">
              <a:lnSpc>
                <a:spcPts val="3372"/>
              </a:lnSpc>
            </a:pPr>
            <a:endParaRPr lang="en-US" sz="3037" b="1">
              <a:solidFill>
                <a:srgbClr val="FFFFFF"/>
              </a:solidFill>
              <a:latin typeface="Arimo Bold"/>
              <a:ea typeface="Arimo Bold"/>
              <a:cs typeface="Arimo Bold"/>
              <a:sym typeface="Arimo Bold"/>
            </a:endParaRPr>
          </a:p>
        </p:txBody>
      </p:sp>
      <p:sp>
        <p:nvSpPr>
          <p:cNvPr id="30" name="TextBox 30"/>
          <p:cNvSpPr txBox="1"/>
          <p:nvPr/>
        </p:nvSpPr>
        <p:spPr>
          <a:xfrm>
            <a:off x="10407872" y="5075823"/>
            <a:ext cx="7225691" cy="2334866"/>
          </a:xfrm>
          <a:prstGeom prst="rect">
            <a:avLst/>
          </a:prstGeom>
        </p:spPr>
        <p:txBody>
          <a:bodyPr lIns="0" tIns="0" rIns="0" bIns="0" rtlCol="0" anchor="t">
            <a:spAutoFit/>
          </a:bodyPr>
          <a:lstStyle/>
          <a:p>
            <a:pPr algn="l">
              <a:lnSpc>
                <a:spcPts val="3090"/>
              </a:lnSpc>
            </a:pPr>
            <a:r>
              <a:rPr lang="en-US" sz="2208" dirty="0">
                <a:solidFill>
                  <a:srgbClr val="FFFFFF"/>
                </a:solidFill>
                <a:latin typeface="Raleway"/>
                <a:ea typeface="Raleway"/>
                <a:cs typeface="Raleway"/>
                <a:sym typeface="Raleway"/>
              </a:rPr>
              <a:t>Prepare a 5 minute (max) video to present findings while demonstrating the ability to communicate economic concepts effectively. </a:t>
            </a:r>
          </a:p>
          <a:p>
            <a:pPr algn="l">
              <a:lnSpc>
                <a:spcPts val="3088"/>
              </a:lnSpc>
            </a:pPr>
            <a:r>
              <a:rPr lang="en-US" sz="2208" dirty="0">
                <a:solidFill>
                  <a:srgbClr val="FFFFFF"/>
                </a:solidFill>
                <a:latin typeface="Raleway"/>
                <a:ea typeface="Raleway"/>
                <a:cs typeface="Raleway"/>
                <a:sym typeface="Raleway"/>
              </a:rPr>
              <a:t>Recommended: Record yourself live, presenting as you would in person.</a:t>
            </a:r>
          </a:p>
          <a:p>
            <a:pPr algn="l">
              <a:lnSpc>
                <a:spcPts val="3090"/>
              </a:lnSpc>
            </a:pPr>
            <a:r>
              <a:rPr lang="en-US" sz="2208" dirty="0">
                <a:solidFill>
                  <a:srgbClr val="FFFFFF"/>
                </a:solidFill>
                <a:latin typeface="Raleway"/>
                <a:ea typeface="Raleway"/>
                <a:cs typeface="Raleway"/>
                <a:sym typeface="Raleway"/>
              </a:rPr>
              <a:t>Submission: Share a YouTube link  to your video</a:t>
            </a:r>
          </a:p>
        </p:txBody>
      </p:sp>
      <p:sp>
        <p:nvSpPr>
          <p:cNvPr id="31" name="Freeform 31"/>
          <p:cNvSpPr/>
          <p:nvPr/>
        </p:nvSpPr>
        <p:spPr>
          <a:xfrm>
            <a:off x="6629155" y="2700854"/>
            <a:ext cx="850403" cy="737580"/>
          </a:xfrm>
          <a:custGeom>
            <a:avLst/>
            <a:gdLst/>
            <a:ahLst/>
            <a:cxnLst/>
            <a:rect l="l" t="t" r="r" b="b"/>
            <a:pathLst>
              <a:path w="850403" h="737580">
                <a:moveTo>
                  <a:pt x="0" y="0"/>
                </a:moveTo>
                <a:lnTo>
                  <a:pt x="850403" y="0"/>
                </a:lnTo>
                <a:lnTo>
                  <a:pt x="850403" y="737580"/>
                </a:lnTo>
                <a:lnTo>
                  <a:pt x="0" y="7375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SG"/>
          </a:p>
        </p:txBody>
      </p:sp>
      <p:sp>
        <p:nvSpPr>
          <p:cNvPr id="32" name="Freeform 32"/>
          <p:cNvSpPr/>
          <p:nvPr/>
        </p:nvSpPr>
        <p:spPr>
          <a:xfrm>
            <a:off x="6629155" y="5151533"/>
            <a:ext cx="850403" cy="737580"/>
          </a:xfrm>
          <a:custGeom>
            <a:avLst/>
            <a:gdLst/>
            <a:ahLst/>
            <a:cxnLst/>
            <a:rect l="l" t="t" r="r" b="b"/>
            <a:pathLst>
              <a:path w="850403" h="737580">
                <a:moveTo>
                  <a:pt x="0" y="0"/>
                </a:moveTo>
                <a:lnTo>
                  <a:pt x="850403" y="0"/>
                </a:lnTo>
                <a:lnTo>
                  <a:pt x="850403" y="737580"/>
                </a:lnTo>
                <a:lnTo>
                  <a:pt x="0" y="7375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SG"/>
          </a:p>
        </p:txBody>
      </p:sp>
      <p:sp>
        <p:nvSpPr>
          <p:cNvPr id="33" name="TextBox 33"/>
          <p:cNvSpPr txBox="1"/>
          <p:nvPr/>
        </p:nvSpPr>
        <p:spPr>
          <a:xfrm>
            <a:off x="7511429" y="1372483"/>
            <a:ext cx="1994534" cy="1314463"/>
          </a:xfrm>
          <a:prstGeom prst="rect">
            <a:avLst/>
          </a:prstGeom>
        </p:spPr>
        <p:txBody>
          <a:bodyPr lIns="0" tIns="0" rIns="0" bIns="0" rtlCol="0" anchor="t">
            <a:spAutoFit/>
          </a:bodyPr>
          <a:lstStyle/>
          <a:p>
            <a:pPr algn="l">
              <a:lnSpc>
                <a:spcPts val="3401"/>
              </a:lnSpc>
            </a:pPr>
            <a:r>
              <a:rPr lang="en-US" sz="3064" b="1">
                <a:solidFill>
                  <a:srgbClr val="FFFFFF"/>
                </a:solidFill>
                <a:latin typeface="Arimo Bold"/>
                <a:ea typeface="Arimo Bold"/>
                <a:cs typeface="Arimo Bold"/>
                <a:sym typeface="Arimo Bold"/>
              </a:rPr>
              <a:t>Code on GitHub</a:t>
            </a:r>
          </a:p>
          <a:p>
            <a:pPr algn="l">
              <a:lnSpc>
                <a:spcPts val="3401"/>
              </a:lnSpc>
            </a:pPr>
            <a:endParaRPr lang="en-US" sz="3064" b="1">
              <a:solidFill>
                <a:srgbClr val="FFFFFF"/>
              </a:solidFill>
              <a:latin typeface="Arimo Bold"/>
              <a:ea typeface="Arimo Bold"/>
              <a:cs typeface="Arimo Bold"/>
              <a:sym typeface="Arimo Bold"/>
            </a:endParaRPr>
          </a:p>
        </p:txBody>
      </p:sp>
      <p:sp>
        <p:nvSpPr>
          <p:cNvPr id="34" name="TextBox 34"/>
          <p:cNvSpPr txBox="1"/>
          <p:nvPr/>
        </p:nvSpPr>
        <p:spPr>
          <a:xfrm>
            <a:off x="6930424" y="590191"/>
            <a:ext cx="472311" cy="450231"/>
          </a:xfrm>
          <a:prstGeom prst="rect">
            <a:avLst/>
          </a:prstGeom>
        </p:spPr>
        <p:txBody>
          <a:bodyPr lIns="0" tIns="0" rIns="0" bIns="0" rtlCol="0" anchor="t">
            <a:spAutoFit/>
          </a:bodyPr>
          <a:lstStyle/>
          <a:p>
            <a:pPr algn="l">
              <a:lnSpc>
                <a:spcPts val="3430"/>
              </a:lnSpc>
            </a:pPr>
            <a:r>
              <a:rPr lang="en-US" sz="3090" b="1">
                <a:solidFill>
                  <a:srgbClr val="050844"/>
                </a:solidFill>
                <a:latin typeface="Arimo Bold"/>
                <a:ea typeface="Arimo Bold"/>
                <a:cs typeface="Arimo Bold"/>
                <a:sym typeface="Arimo Bold"/>
              </a:rPr>
              <a:t>1</a:t>
            </a:r>
          </a:p>
        </p:txBody>
      </p:sp>
      <p:sp>
        <p:nvSpPr>
          <p:cNvPr id="35" name="TextBox 35"/>
          <p:cNvSpPr txBox="1"/>
          <p:nvPr/>
        </p:nvSpPr>
        <p:spPr>
          <a:xfrm>
            <a:off x="6930424" y="2854047"/>
            <a:ext cx="472311" cy="450231"/>
          </a:xfrm>
          <a:prstGeom prst="rect">
            <a:avLst/>
          </a:prstGeom>
        </p:spPr>
        <p:txBody>
          <a:bodyPr lIns="0" tIns="0" rIns="0" bIns="0" rtlCol="0" anchor="t">
            <a:spAutoFit/>
          </a:bodyPr>
          <a:lstStyle/>
          <a:p>
            <a:pPr algn="l">
              <a:lnSpc>
                <a:spcPts val="3430"/>
              </a:lnSpc>
            </a:pPr>
            <a:r>
              <a:rPr lang="en-US" sz="3090" b="1">
                <a:solidFill>
                  <a:srgbClr val="050844"/>
                </a:solidFill>
                <a:latin typeface="Arimo Bold"/>
                <a:ea typeface="Arimo Bold"/>
                <a:cs typeface="Arimo Bold"/>
                <a:sym typeface="Arimo Bold"/>
              </a:rPr>
              <a:t>2</a:t>
            </a:r>
          </a:p>
        </p:txBody>
      </p:sp>
      <p:sp>
        <p:nvSpPr>
          <p:cNvPr id="36" name="TextBox 36"/>
          <p:cNvSpPr txBox="1"/>
          <p:nvPr/>
        </p:nvSpPr>
        <p:spPr>
          <a:xfrm>
            <a:off x="6930424" y="5263382"/>
            <a:ext cx="472311" cy="450231"/>
          </a:xfrm>
          <a:prstGeom prst="rect">
            <a:avLst/>
          </a:prstGeom>
        </p:spPr>
        <p:txBody>
          <a:bodyPr lIns="0" tIns="0" rIns="0" bIns="0" rtlCol="0" anchor="t">
            <a:spAutoFit/>
          </a:bodyPr>
          <a:lstStyle/>
          <a:p>
            <a:pPr algn="l">
              <a:lnSpc>
                <a:spcPts val="3430"/>
              </a:lnSpc>
            </a:pPr>
            <a:r>
              <a:rPr lang="en-US" sz="3090" b="1">
                <a:solidFill>
                  <a:srgbClr val="050844"/>
                </a:solidFill>
                <a:latin typeface="Arimo Bold"/>
                <a:ea typeface="Arimo Bold"/>
                <a:cs typeface="Arimo Bold"/>
                <a:sym typeface="Arimo Bold"/>
              </a:rPr>
              <a:t>3</a:t>
            </a:r>
          </a:p>
        </p:txBody>
      </p:sp>
      <p:sp>
        <p:nvSpPr>
          <p:cNvPr id="37" name="Freeform 37"/>
          <p:cNvSpPr/>
          <p:nvPr/>
        </p:nvSpPr>
        <p:spPr>
          <a:xfrm>
            <a:off x="7054356" y="7450082"/>
            <a:ext cx="2951189" cy="2086413"/>
          </a:xfrm>
          <a:custGeom>
            <a:avLst/>
            <a:gdLst/>
            <a:ahLst/>
            <a:cxnLst/>
            <a:rect l="l" t="t" r="r" b="b"/>
            <a:pathLst>
              <a:path w="2951189" h="2086413">
                <a:moveTo>
                  <a:pt x="0" y="0"/>
                </a:moveTo>
                <a:lnTo>
                  <a:pt x="2951189" y="0"/>
                </a:lnTo>
                <a:lnTo>
                  <a:pt x="2951189" y="2086413"/>
                </a:lnTo>
                <a:lnTo>
                  <a:pt x="0" y="20864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SG"/>
          </a:p>
        </p:txBody>
      </p:sp>
      <p:sp>
        <p:nvSpPr>
          <p:cNvPr id="38" name="TextBox 38"/>
          <p:cNvSpPr txBox="1"/>
          <p:nvPr/>
        </p:nvSpPr>
        <p:spPr>
          <a:xfrm>
            <a:off x="7511429" y="8264734"/>
            <a:ext cx="2357630" cy="432684"/>
          </a:xfrm>
          <a:prstGeom prst="rect">
            <a:avLst/>
          </a:prstGeom>
        </p:spPr>
        <p:txBody>
          <a:bodyPr lIns="0" tIns="0" rIns="0" bIns="0" rtlCol="0" anchor="t">
            <a:spAutoFit/>
          </a:bodyPr>
          <a:lstStyle/>
          <a:p>
            <a:pPr algn="l">
              <a:lnSpc>
                <a:spcPts val="3372"/>
              </a:lnSpc>
            </a:pPr>
            <a:r>
              <a:rPr lang="en-US" sz="3037" b="1">
                <a:solidFill>
                  <a:srgbClr val="FFFFFF"/>
                </a:solidFill>
                <a:latin typeface="Arimo Bold"/>
                <a:ea typeface="Arimo Bold"/>
                <a:cs typeface="Arimo Bold"/>
                <a:sym typeface="Arimo Bold"/>
              </a:rPr>
              <a:t>Report</a:t>
            </a:r>
          </a:p>
        </p:txBody>
      </p:sp>
      <p:sp>
        <p:nvSpPr>
          <p:cNvPr id="39" name="TextBox 39"/>
          <p:cNvSpPr txBox="1"/>
          <p:nvPr/>
        </p:nvSpPr>
        <p:spPr>
          <a:xfrm>
            <a:off x="10407872" y="7511756"/>
            <a:ext cx="6405983" cy="2725340"/>
          </a:xfrm>
          <a:prstGeom prst="rect">
            <a:avLst/>
          </a:prstGeom>
        </p:spPr>
        <p:txBody>
          <a:bodyPr lIns="0" tIns="0" rIns="0" bIns="0" rtlCol="0" anchor="t">
            <a:spAutoFit/>
          </a:bodyPr>
          <a:lstStyle/>
          <a:p>
            <a:pPr algn="l">
              <a:lnSpc>
                <a:spcPts val="3093"/>
              </a:lnSpc>
            </a:pPr>
            <a:r>
              <a:rPr lang="en-US" sz="2210">
                <a:solidFill>
                  <a:srgbClr val="FFFFFF"/>
                </a:solidFill>
                <a:latin typeface="Raleway"/>
                <a:ea typeface="Raleway"/>
                <a:cs typeface="Raleway"/>
                <a:sym typeface="Raleway"/>
              </a:rPr>
              <a:t>Max 5 pages, PDF format.</a:t>
            </a:r>
          </a:p>
          <a:p>
            <a:pPr algn="l">
              <a:lnSpc>
                <a:spcPts val="3093"/>
              </a:lnSpc>
            </a:pPr>
            <a:r>
              <a:rPr lang="en-US" sz="2210">
                <a:solidFill>
                  <a:srgbClr val="FFFFFF"/>
                </a:solidFill>
                <a:latin typeface="Raleway"/>
                <a:ea typeface="Raleway"/>
                <a:cs typeface="Raleway"/>
                <a:sym typeface="Raleway"/>
              </a:rPr>
              <a:t>Detailed explanation of the methodology used.</a:t>
            </a:r>
          </a:p>
          <a:p>
            <a:pPr algn="l">
              <a:lnSpc>
                <a:spcPts val="3093"/>
              </a:lnSpc>
            </a:pPr>
            <a:r>
              <a:rPr lang="en-US" sz="2210">
                <a:solidFill>
                  <a:srgbClr val="FFFFFF"/>
                </a:solidFill>
                <a:latin typeface="Raleway"/>
                <a:ea typeface="Raleway"/>
                <a:cs typeface="Raleway"/>
                <a:sym typeface="Raleway"/>
              </a:rPr>
              <a:t>Include citations where relevant.</a:t>
            </a:r>
          </a:p>
          <a:p>
            <a:pPr algn="l">
              <a:lnSpc>
                <a:spcPts val="3093"/>
              </a:lnSpc>
            </a:pPr>
            <a:r>
              <a:rPr lang="en-US" sz="2210" b="1">
                <a:solidFill>
                  <a:srgbClr val="FFFFFF"/>
                </a:solidFill>
                <a:latin typeface="Arimo Bold"/>
                <a:ea typeface="Arimo Bold"/>
                <a:cs typeface="Arimo Bold"/>
                <a:sym typeface="Arimo Bold"/>
              </a:rPr>
              <a:t>Declare and cite the use of Generative AI for reports, slides, and code in your report, if any. Failure to do so will result in penalties.</a:t>
            </a:r>
          </a:p>
          <a:p>
            <a:pPr algn="l">
              <a:lnSpc>
                <a:spcPts val="3093"/>
              </a:lnSpc>
            </a:pPr>
            <a:endParaRPr lang="en-US" sz="2210" b="1">
              <a:solidFill>
                <a:srgbClr val="FFFFFF"/>
              </a:solidFill>
              <a:latin typeface="Arimo Bold"/>
              <a:ea typeface="Arimo Bold"/>
              <a:cs typeface="Arimo Bold"/>
              <a:sym typeface="Arimo Bold"/>
            </a:endParaRPr>
          </a:p>
        </p:txBody>
      </p:sp>
      <p:sp>
        <p:nvSpPr>
          <p:cNvPr id="40" name="Freeform 40"/>
          <p:cNvSpPr/>
          <p:nvPr/>
        </p:nvSpPr>
        <p:spPr>
          <a:xfrm>
            <a:off x="6629155" y="7410689"/>
            <a:ext cx="850403" cy="737580"/>
          </a:xfrm>
          <a:custGeom>
            <a:avLst/>
            <a:gdLst/>
            <a:ahLst/>
            <a:cxnLst/>
            <a:rect l="l" t="t" r="r" b="b"/>
            <a:pathLst>
              <a:path w="850403" h="737580">
                <a:moveTo>
                  <a:pt x="0" y="0"/>
                </a:moveTo>
                <a:lnTo>
                  <a:pt x="850403" y="0"/>
                </a:lnTo>
                <a:lnTo>
                  <a:pt x="850403" y="737580"/>
                </a:lnTo>
                <a:lnTo>
                  <a:pt x="0" y="7375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SG"/>
          </a:p>
        </p:txBody>
      </p:sp>
      <p:sp>
        <p:nvSpPr>
          <p:cNvPr id="41" name="TextBox 41"/>
          <p:cNvSpPr txBox="1"/>
          <p:nvPr/>
        </p:nvSpPr>
        <p:spPr>
          <a:xfrm>
            <a:off x="6930424" y="7522538"/>
            <a:ext cx="472311" cy="450244"/>
          </a:xfrm>
          <a:prstGeom prst="rect">
            <a:avLst/>
          </a:prstGeom>
        </p:spPr>
        <p:txBody>
          <a:bodyPr lIns="0" tIns="0" rIns="0" bIns="0" rtlCol="0" anchor="t">
            <a:spAutoFit/>
          </a:bodyPr>
          <a:lstStyle/>
          <a:p>
            <a:pPr algn="l">
              <a:lnSpc>
                <a:spcPts val="3430"/>
              </a:lnSpc>
            </a:pPr>
            <a:r>
              <a:rPr lang="en-US" sz="3090" b="1">
                <a:solidFill>
                  <a:srgbClr val="050844"/>
                </a:solidFill>
                <a:latin typeface="Arimo Bold"/>
                <a:ea typeface="Arimo Bold"/>
                <a:cs typeface="Arimo Bold"/>
                <a:sym typeface="Arimo Bold"/>
              </a:rPr>
              <a:t>4</a:t>
            </a:r>
          </a:p>
        </p:txBody>
      </p:sp>
      <p:sp>
        <p:nvSpPr>
          <p:cNvPr id="42" name="TextBox 42"/>
          <p:cNvSpPr txBox="1"/>
          <p:nvPr/>
        </p:nvSpPr>
        <p:spPr>
          <a:xfrm>
            <a:off x="1466773" y="8991985"/>
            <a:ext cx="1323748" cy="4564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08/15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Freeform 4"/>
          <p:cNvSpPr/>
          <p:nvPr/>
        </p:nvSpPr>
        <p:spPr>
          <a:xfrm>
            <a:off x="3572350" y="1940108"/>
            <a:ext cx="11589850" cy="2119101"/>
          </a:xfrm>
          <a:custGeom>
            <a:avLst/>
            <a:gdLst/>
            <a:ahLst/>
            <a:cxnLst/>
            <a:rect l="l" t="t" r="r" b="b"/>
            <a:pathLst>
              <a:path w="11589850" h="2119101">
                <a:moveTo>
                  <a:pt x="0" y="0"/>
                </a:moveTo>
                <a:lnTo>
                  <a:pt x="11589850" y="0"/>
                </a:lnTo>
                <a:lnTo>
                  <a:pt x="11589850" y="2119100"/>
                </a:lnTo>
                <a:lnTo>
                  <a:pt x="0" y="2119100"/>
                </a:lnTo>
                <a:lnTo>
                  <a:pt x="0" y="0"/>
                </a:lnTo>
                <a:close/>
              </a:path>
            </a:pathLst>
          </a:custGeom>
          <a:blipFill>
            <a:blip r:embed="rId6"/>
            <a:stretch>
              <a:fillRect/>
            </a:stretch>
          </a:blipFill>
        </p:spPr>
        <p:txBody>
          <a:bodyPr/>
          <a:lstStyle/>
          <a:p>
            <a:endParaRPr lang="en-SG"/>
          </a:p>
        </p:txBody>
      </p:sp>
      <p:sp>
        <p:nvSpPr>
          <p:cNvPr id="5" name="Freeform 5"/>
          <p:cNvSpPr/>
          <p:nvPr/>
        </p:nvSpPr>
        <p:spPr>
          <a:xfrm>
            <a:off x="2882937" y="3127487"/>
            <a:ext cx="1471528" cy="1454974"/>
          </a:xfrm>
          <a:custGeom>
            <a:avLst/>
            <a:gdLst/>
            <a:ahLst/>
            <a:cxnLst/>
            <a:rect l="l" t="t" r="r" b="b"/>
            <a:pathLst>
              <a:path w="1471528" h="1454974">
                <a:moveTo>
                  <a:pt x="0" y="0"/>
                </a:moveTo>
                <a:lnTo>
                  <a:pt x="1471528" y="0"/>
                </a:lnTo>
                <a:lnTo>
                  <a:pt x="1471528" y="1454974"/>
                </a:lnTo>
                <a:lnTo>
                  <a:pt x="0" y="1454974"/>
                </a:lnTo>
                <a:lnTo>
                  <a:pt x="0" y="0"/>
                </a:lnTo>
                <a:close/>
              </a:path>
            </a:pathLst>
          </a:custGeom>
          <a:blipFill>
            <a:blip r:embed="rId7">
              <a:alphaModFix amt="29000"/>
            </a:blip>
            <a:stretch>
              <a:fillRect/>
            </a:stretch>
          </a:blipFill>
        </p:spPr>
        <p:txBody>
          <a:bodyPr/>
          <a:lstStyle/>
          <a:p>
            <a:endParaRPr lang="en-SG"/>
          </a:p>
        </p:txBody>
      </p:sp>
      <p:sp>
        <p:nvSpPr>
          <p:cNvPr id="6" name="TextBox 6"/>
          <p:cNvSpPr txBox="1"/>
          <p:nvPr/>
        </p:nvSpPr>
        <p:spPr>
          <a:xfrm>
            <a:off x="3383187" y="2589166"/>
            <a:ext cx="11968176" cy="887684"/>
          </a:xfrm>
          <a:prstGeom prst="rect">
            <a:avLst/>
          </a:prstGeom>
        </p:spPr>
        <p:txBody>
          <a:bodyPr lIns="0" tIns="0" rIns="0" bIns="0" rtlCol="0" anchor="t">
            <a:spAutoFit/>
          </a:bodyPr>
          <a:lstStyle/>
          <a:p>
            <a:pPr algn="ctr">
              <a:lnSpc>
                <a:spcPts val="6831"/>
              </a:lnSpc>
            </a:pPr>
            <a:r>
              <a:rPr lang="en-US" sz="6267">
                <a:solidFill>
                  <a:srgbClr val="FFFFFF"/>
                </a:solidFill>
                <a:latin typeface="Anton"/>
                <a:ea typeface="Anton"/>
                <a:cs typeface="Anton"/>
                <a:sym typeface="Anton"/>
              </a:rPr>
              <a:t>RELEVANT LINKS</a:t>
            </a:r>
          </a:p>
        </p:txBody>
      </p:sp>
      <p:sp>
        <p:nvSpPr>
          <p:cNvPr id="7" name="Freeform 7"/>
          <p:cNvSpPr/>
          <p:nvPr/>
        </p:nvSpPr>
        <p:spPr>
          <a:xfrm>
            <a:off x="14380085" y="1268003"/>
            <a:ext cx="1471528" cy="1454974"/>
          </a:xfrm>
          <a:custGeom>
            <a:avLst/>
            <a:gdLst/>
            <a:ahLst/>
            <a:cxnLst/>
            <a:rect l="l" t="t" r="r" b="b"/>
            <a:pathLst>
              <a:path w="1471528" h="1454974">
                <a:moveTo>
                  <a:pt x="0" y="0"/>
                </a:moveTo>
                <a:lnTo>
                  <a:pt x="1471529" y="0"/>
                </a:lnTo>
                <a:lnTo>
                  <a:pt x="1471529" y="1454973"/>
                </a:lnTo>
                <a:lnTo>
                  <a:pt x="0" y="1454973"/>
                </a:lnTo>
                <a:lnTo>
                  <a:pt x="0" y="0"/>
                </a:lnTo>
                <a:close/>
              </a:path>
            </a:pathLst>
          </a:custGeom>
          <a:blipFill>
            <a:blip r:embed="rId7">
              <a:alphaModFix amt="29000"/>
            </a:blip>
            <a:stretch>
              <a:fillRect/>
            </a:stretch>
          </a:blipFill>
        </p:spPr>
        <p:txBody>
          <a:bodyPr/>
          <a:lstStyle/>
          <a:p>
            <a:endParaRPr lang="en-SG"/>
          </a:p>
        </p:txBody>
      </p:sp>
      <p:sp>
        <p:nvSpPr>
          <p:cNvPr id="8" name="Freeform 8"/>
          <p:cNvSpPr/>
          <p:nvPr/>
        </p:nvSpPr>
        <p:spPr>
          <a:xfrm>
            <a:off x="15344434" y="5683897"/>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8"/>
            <a:stretch>
              <a:fillRect/>
            </a:stretch>
          </a:blipFill>
        </p:spPr>
        <p:txBody>
          <a:bodyPr/>
          <a:lstStyle/>
          <a:p>
            <a:endParaRPr lang="en-SG"/>
          </a:p>
        </p:txBody>
      </p:sp>
      <p:sp>
        <p:nvSpPr>
          <p:cNvPr id="9" name="TextBox 9"/>
          <p:cNvSpPr txBox="1"/>
          <p:nvPr/>
        </p:nvSpPr>
        <p:spPr>
          <a:xfrm>
            <a:off x="2465468" y="1039787"/>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NUS </a:t>
            </a:r>
          </a:p>
          <a:p>
            <a:pPr algn="l">
              <a:lnSpc>
                <a:spcPts val="1633"/>
              </a:lnSpc>
              <a:spcBef>
                <a:spcPct val="0"/>
              </a:spcBef>
            </a:pPr>
            <a:r>
              <a:rPr lang="en-US" sz="1166" spc="628">
                <a:solidFill>
                  <a:srgbClr val="FFFFFF"/>
                </a:solidFill>
                <a:latin typeface="Raleway"/>
                <a:ea typeface="Raleway"/>
                <a:cs typeface="Raleway"/>
                <a:sym typeface="Raleway"/>
              </a:rPr>
              <a:t>DSESC</a:t>
            </a:r>
          </a:p>
        </p:txBody>
      </p:sp>
      <p:sp>
        <p:nvSpPr>
          <p:cNvPr id="10" name="TextBox 10"/>
          <p:cNvSpPr txBox="1"/>
          <p:nvPr/>
        </p:nvSpPr>
        <p:spPr>
          <a:xfrm>
            <a:off x="2882937" y="4298836"/>
            <a:ext cx="12968677" cy="6533180"/>
          </a:xfrm>
          <a:prstGeom prst="rect">
            <a:avLst/>
          </a:prstGeom>
        </p:spPr>
        <p:txBody>
          <a:bodyPr lIns="0" tIns="0" rIns="0" bIns="0" rtlCol="0" anchor="t">
            <a:spAutoFit/>
          </a:bodyPr>
          <a:lstStyle/>
          <a:p>
            <a:pPr algn="ctr">
              <a:lnSpc>
                <a:spcPts val="3709"/>
              </a:lnSpc>
            </a:pPr>
            <a:r>
              <a:rPr lang="en-US" sz="2649" b="1" dirty="0">
                <a:solidFill>
                  <a:srgbClr val="D9D9D9"/>
                </a:solidFill>
                <a:latin typeface="Raleway Bold"/>
                <a:ea typeface="Raleway Bold"/>
                <a:cs typeface="Raleway Bold"/>
                <a:sym typeface="Raleway Bold"/>
              </a:rPr>
              <a:t>All deliverables should be submitted via the </a:t>
            </a:r>
            <a:r>
              <a:rPr lang="en-US" sz="2649" b="1" dirty="0" err="1">
                <a:solidFill>
                  <a:srgbClr val="D9D9D9"/>
                </a:solidFill>
                <a:latin typeface="Raleway Bold"/>
                <a:ea typeface="Raleway Bold"/>
                <a:cs typeface="Raleway Bold"/>
                <a:sym typeface="Raleway Bold"/>
              </a:rPr>
              <a:t>microsoft</a:t>
            </a:r>
            <a:r>
              <a:rPr lang="en-US" sz="2649" b="1" dirty="0">
                <a:solidFill>
                  <a:srgbClr val="D9D9D9"/>
                </a:solidFill>
                <a:latin typeface="Raleway Bold"/>
                <a:ea typeface="Raleway Bold"/>
                <a:cs typeface="Raleway Bold"/>
                <a:sym typeface="Raleway Bold"/>
              </a:rPr>
              <a:t> form: </a:t>
            </a:r>
            <a:r>
              <a:rPr lang="en-US" sz="2649" u="sng" dirty="0">
                <a:solidFill>
                  <a:srgbClr val="D9D9D9"/>
                </a:solidFill>
                <a:latin typeface="Raleway"/>
                <a:ea typeface="Raleway"/>
                <a:cs typeface="Raleway"/>
                <a:sym typeface="Raleway"/>
                <a:hlinkClick r:id="rId9" tooltip="https://forms.office.com/r/nLtAtu5ayR"/>
              </a:rPr>
              <a:t>https://forms.office.com/r/nLtAtu5ayR</a:t>
            </a:r>
          </a:p>
          <a:p>
            <a:pPr algn="ctr">
              <a:lnSpc>
                <a:spcPts val="3709"/>
              </a:lnSpc>
            </a:pPr>
            <a:endParaRPr lang="en-US" sz="2649" u="sng" dirty="0">
              <a:solidFill>
                <a:srgbClr val="D9D9D9"/>
              </a:solidFill>
              <a:latin typeface="Raleway"/>
              <a:ea typeface="Raleway"/>
              <a:cs typeface="Raleway"/>
              <a:sym typeface="Raleway"/>
              <a:hlinkClick r:id="rId9" tooltip="https://forms.office.com/r/nLtAtu5ayR"/>
            </a:endParaRPr>
          </a:p>
          <a:p>
            <a:pPr algn="ctr">
              <a:lnSpc>
                <a:spcPts val="3709"/>
              </a:lnSpc>
            </a:pPr>
            <a:r>
              <a:rPr lang="en-US" sz="2649" b="1" dirty="0">
                <a:solidFill>
                  <a:srgbClr val="D9D9D9"/>
                </a:solidFill>
                <a:latin typeface="Raleway Bold"/>
                <a:ea typeface="Raleway Bold"/>
                <a:cs typeface="Raleway Bold"/>
                <a:sym typeface="Raleway Bold"/>
              </a:rPr>
              <a:t>You can refer to the following </a:t>
            </a:r>
            <a:r>
              <a:rPr lang="en-US" sz="2649" b="1" dirty="0" err="1">
                <a:solidFill>
                  <a:srgbClr val="D9D9D9"/>
                </a:solidFill>
                <a:latin typeface="Raleway Bold"/>
                <a:ea typeface="Raleway Bold"/>
                <a:cs typeface="Raleway Bold"/>
                <a:sym typeface="Raleway Bold"/>
              </a:rPr>
              <a:t>github</a:t>
            </a:r>
            <a:r>
              <a:rPr lang="en-US" sz="2649" b="1" dirty="0">
                <a:solidFill>
                  <a:srgbClr val="D9D9D9"/>
                </a:solidFill>
                <a:latin typeface="Raleway Bold"/>
                <a:ea typeface="Raleway Bold"/>
                <a:cs typeface="Raleway Bold"/>
                <a:sym typeface="Raleway Bold"/>
              </a:rPr>
              <a:t> repository for the datasets and submission template: </a:t>
            </a:r>
            <a:r>
              <a:rPr lang="en-US" sz="2649" u="sng" dirty="0">
                <a:solidFill>
                  <a:srgbClr val="D9D9D9"/>
                </a:solidFill>
                <a:latin typeface="Raleway"/>
                <a:ea typeface="Raleway"/>
                <a:cs typeface="Raleway"/>
                <a:sym typeface="Raleway"/>
                <a:hlinkClick r:id="rId10" tooltip="https://github.com/dsesc-acads/Databusters"/>
              </a:rPr>
              <a:t>https://github.com/dsesc-acads/Databusters</a:t>
            </a:r>
          </a:p>
          <a:p>
            <a:pPr algn="ctr">
              <a:lnSpc>
                <a:spcPts val="3709"/>
              </a:lnSpc>
            </a:pPr>
            <a:endParaRPr lang="en-US" sz="2649" u="sng" dirty="0">
              <a:solidFill>
                <a:srgbClr val="D9D9D9"/>
              </a:solidFill>
              <a:latin typeface="Raleway"/>
              <a:ea typeface="Raleway"/>
              <a:cs typeface="Raleway"/>
              <a:sym typeface="Raleway"/>
              <a:hlinkClick r:id="rId10" tooltip="https://github.com/dsesc-acads/Databusters"/>
            </a:endParaRPr>
          </a:p>
          <a:p>
            <a:pPr algn="ctr">
              <a:lnSpc>
                <a:spcPts val="3709"/>
              </a:lnSpc>
            </a:pPr>
            <a:r>
              <a:rPr lang="en-US" sz="2649" b="1" dirty="0">
                <a:solidFill>
                  <a:srgbClr val="D9D9D9"/>
                </a:solidFill>
                <a:latin typeface="Raleway Bold"/>
                <a:ea typeface="Raleway Bold"/>
                <a:cs typeface="Raleway Bold"/>
                <a:sym typeface="Raleway Bold"/>
              </a:rPr>
              <a:t>Guide on using </a:t>
            </a:r>
            <a:r>
              <a:rPr lang="en-US" sz="2649" b="1" dirty="0" err="1">
                <a:solidFill>
                  <a:srgbClr val="D9D9D9"/>
                </a:solidFill>
                <a:latin typeface="Raleway Bold"/>
                <a:ea typeface="Raleway Bold"/>
                <a:cs typeface="Raleway Bold"/>
                <a:sym typeface="Raleway Bold"/>
              </a:rPr>
              <a:t>Github</a:t>
            </a:r>
            <a:r>
              <a:rPr lang="en-US" sz="2649" b="1" dirty="0">
                <a:solidFill>
                  <a:srgbClr val="D9D9D9"/>
                </a:solidFill>
                <a:latin typeface="Raleway Bold"/>
                <a:ea typeface="Raleway Bold"/>
                <a:cs typeface="Raleway Bold"/>
                <a:sym typeface="Raleway Bold"/>
              </a:rPr>
              <a:t> to code and submit your work: </a:t>
            </a:r>
            <a:r>
              <a:rPr lang="en-US" sz="2649" u="sng" dirty="0">
                <a:solidFill>
                  <a:srgbClr val="D9D9D9"/>
                </a:solidFill>
                <a:latin typeface="Raleway"/>
                <a:ea typeface="Raleway"/>
                <a:cs typeface="Raleway"/>
                <a:sym typeface="Raleway"/>
                <a:hlinkClick r:id="rId11" tooltip="https://drive.google.com/file/d/1tlrM2BeS7NYNgl412wx71aZWqduESn31/view?usp=sharing"/>
              </a:rPr>
              <a:t>https://drive.google.com/file/d/1tlrM2BeS7NYNgl412wx71aZWqduESn31/view?usp=sharing</a:t>
            </a:r>
            <a:r>
              <a:rPr lang="en-US" sz="2649" dirty="0">
                <a:solidFill>
                  <a:srgbClr val="D9D9D9"/>
                </a:solidFill>
                <a:latin typeface="Raleway"/>
                <a:ea typeface="Raleway"/>
                <a:cs typeface="Raleway"/>
                <a:sym typeface="Raleway"/>
              </a:rPr>
              <a:t> </a:t>
            </a:r>
          </a:p>
          <a:p>
            <a:pPr algn="ctr">
              <a:lnSpc>
                <a:spcPts val="3709"/>
              </a:lnSpc>
            </a:pPr>
            <a:r>
              <a:rPr lang="en-US" sz="2649" dirty="0">
                <a:solidFill>
                  <a:srgbClr val="D9D9D9"/>
                </a:solidFill>
                <a:latin typeface="Raleway"/>
                <a:ea typeface="Raleway"/>
                <a:cs typeface="Raleway"/>
                <a:sym typeface="Raleway"/>
              </a:rPr>
              <a:t>Do note that this is a guide and you can choose other platforms (e.g. </a:t>
            </a:r>
            <a:r>
              <a:rPr lang="en-US" sz="2649" dirty="0" err="1">
                <a:solidFill>
                  <a:srgbClr val="D9D9D9"/>
                </a:solidFill>
                <a:latin typeface="Raleway"/>
                <a:ea typeface="Raleway"/>
                <a:cs typeface="Raleway"/>
                <a:sym typeface="Raleway"/>
              </a:rPr>
              <a:t>Jupyter</a:t>
            </a:r>
            <a:r>
              <a:rPr lang="en-US" sz="2649" dirty="0">
                <a:solidFill>
                  <a:srgbClr val="D9D9D9"/>
                </a:solidFill>
                <a:latin typeface="Raleway"/>
                <a:ea typeface="Raleway"/>
                <a:cs typeface="Raleway"/>
                <a:sym typeface="Raleway"/>
              </a:rPr>
              <a:t>, GitHub itself) to code on GitHub</a:t>
            </a:r>
          </a:p>
          <a:p>
            <a:pPr algn="ctr">
              <a:lnSpc>
                <a:spcPts val="3709"/>
              </a:lnSpc>
            </a:pPr>
            <a:endParaRPr lang="en-US" sz="2649" dirty="0">
              <a:solidFill>
                <a:srgbClr val="D9D9D9"/>
              </a:solidFill>
              <a:latin typeface="Raleway"/>
              <a:ea typeface="Raleway"/>
              <a:cs typeface="Raleway"/>
              <a:sym typeface="Raleway"/>
            </a:endParaRPr>
          </a:p>
          <a:p>
            <a:pPr algn="ctr">
              <a:lnSpc>
                <a:spcPts val="3709"/>
              </a:lnSpc>
            </a:pPr>
            <a:endParaRPr lang="en-US" sz="2649" dirty="0">
              <a:solidFill>
                <a:srgbClr val="D9D9D9"/>
              </a:solidFill>
              <a:latin typeface="Raleway"/>
              <a:ea typeface="Raleway"/>
              <a:cs typeface="Raleway"/>
              <a:sym typeface="Raleway"/>
            </a:endParaRPr>
          </a:p>
          <a:p>
            <a:pPr algn="ctr">
              <a:lnSpc>
                <a:spcPts val="3709"/>
              </a:lnSpc>
              <a:spcBef>
                <a:spcPct val="0"/>
              </a:spcBef>
            </a:pPr>
            <a:endParaRPr lang="en-US" sz="2649" dirty="0">
              <a:solidFill>
                <a:srgbClr val="D9D9D9"/>
              </a:solidFill>
              <a:latin typeface="Raleway"/>
              <a:ea typeface="Raleway"/>
              <a:cs typeface="Raleway"/>
              <a:sym typeface="Raleway"/>
            </a:endParaRPr>
          </a:p>
        </p:txBody>
      </p:sp>
      <p:sp>
        <p:nvSpPr>
          <p:cNvPr id="11" name="Freeform 11"/>
          <p:cNvSpPr/>
          <p:nvPr/>
        </p:nvSpPr>
        <p:spPr>
          <a:xfrm>
            <a:off x="-886166" y="1940108"/>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8"/>
            <a:stretch>
              <a:fillRect/>
            </a:stretch>
          </a:blipFill>
        </p:spPr>
        <p:txBody>
          <a:bodyPr/>
          <a:lstStyle/>
          <a:p>
            <a:endParaRPr lang="en-SG"/>
          </a:p>
        </p:txBody>
      </p:sp>
      <p:sp>
        <p:nvSpPr>
          <p:cNvPr id="12" name="TextBox 12"/>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11/15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1081</Words>
  <Application>Microsoft Macintosh PowerPoint</Application>
  <PresentationFormat>Custom</PresentationFormat>
  <Paragraphs>167</Paragraphs>
  <Slides>13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TT Octosquares</vt:lpstr>
      <vt:lpstr>Raleway Bold</vt:lpstr>
      <vt:lpstr>Arial</vt:lpstr>
      <vt:lpstr>Arimo</vt:lpstr>
      <vt:lpstr>Raleway</vt:lpstr>
      <vt:lpstr>DM Sans</vt:lpstr>
      <vt:lpstr>Arimo Bold</vt:lpstr>
      <vt:lpstr>Calibri</vt:lpstr>
      <vt:lpstr>RQND Pro</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Databusters briefing slides Final.pptx</dc:title>
  <cp:lastModifiedBy>Goh Chee Wei Christopher</cp:lastModifiedBy>
  <cp:revision>4</cp:revision>
  <dcterms:created xsi:type="dcterms:W3CDTF">2006-08-16T00:00:00Z</dcterms:created>
  <dcterms:modified xsi:type="dcterms:W3CDTF">2025-02-04T05:47:43Z</dcterms:modified>
  <dc:identifier>DAGdLAeGA38</dc:identifier>
</cp:coreProperties>
</file>